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935" r:id="rId4"/>
  </p:sldMasterIdLst>
  <p:notesMasterIdLst>
    <p:notesMasterId r:id="rId23"/>
  </p:notesMasterIdLst>
  <p:sldIdLst>
    <p:sldId id="256" r:id="rId5"/>
    <p:sldId id="257" r:id="rId6"/>
    <p:sldId id="265" r:id="rId7"/>
    <p:sldId id="261" r:id="rId8"/>
    <p:sldId id="258" r:id="rId9"/>
    <p:sldId id="262" r:id="rId10"/>
    <p:sldId id="266" r:id="rId11"/>
    <p:sldId id="259" r:id="rId12"/>
    <p:sldId id="264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63" r:id="rId21"/>
    <p:sldId id="267" r:id="rId22"/>
  </p:sldIdLst>
  <p:sldSz cx="9144000" cy="6858000" type="screen4x3"/>
  <p:notesSz cx="7010400" cy="9296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7420" autoAdjust="0"/>
  </p:normalViewPr>
  <p:slideViewPr>
    <p:cSldViewPr showGuides="1">
      <p:cViewPr varScale="1">
        <p:scale>
          <a:sx n="111" d="100"/>
          <a:sy n="111" d="100"/>
        </p:scale>
        <p:origin x="-1530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3" d="100"/>
          <a:sy n="83" d="100"/>
        </p:scale>
        <p:origin x="-2454" y="-90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5AFBC6-5CB7-4A2E-8BCA-6F673EBFD63A}" type="datetimeFigureOut">
              <a:rPr lang="en-US" smtClean="0"/>
              <a:t>10/13/2015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16425"/>
            <a:ext cx="5607050" cy="418306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79CCFE-DDEC-410F-BB9E-1C803C39F8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3606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 bwMode="auto">
          <a:xfrm>
            <a:off x="6085342" y="0"/>
            <a:ext cx="3071004" cy="6858000"/>
          </a:xfrm>
          <a:prstGeom prst="rect">
            <a:avLst/>
          </a:prstGeom>
          <a:gradFill flip="none" rotWithShape="1">
            <a:gsLst>
              <a:gs pos="0">
                <a:schemeClr val="tx2">
                  <a:shade val="30000"/>
                  <a:satMod val="115000"/>
                </a:schemeClr>
              </a:gs>
              <a:gs pos="50000">
                <a:schemeClr val="tx2">
                  <a:shade val="67500"/>
                  <a:satMod val="115000"/>
                </a:schemeClr>
              </a:gs>
              <a:gs pos="100000">
                <a:schemeClr val="tx2">
                  <a:shade val="100000"/>
                  <a:satMod val="115000"/>
                </a:schemeClr>
              </a:gs>
            </a:gsLst>
            <a:lin ang="81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27000" dist="38100" dir="10800000" algn="r" rotWithShape="0">
              <a:prstClr val="black">
                <a:alpha val="20000"/>
              </a:prstClr>
            </a:outerShdw>
          </a:effectLst>
        </p:spPr>
        <p:txBody>
          <a:bodyPr/>
          <a:lstStyle/>
          <a:p>
            <a:pPr eaLnBrk="0" hangingPunct="0">
              <a:defRPr/>
            </a:pPr>
            <a:endParaRPr lang="en-US"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534" y="65"/>
            <a:ext cx="8839114" cy="66293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2278" y="179737"/>
            <a:ext cx="4160172" cy="877163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2278" y="1761403"/>
            <a:ext cx="3255297" cy="757130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0" name="TextBox 9"/>
          <p:cNvSpPr txBox="1"/>
          <p:nvPr userDrawn="1"/>
        </p:nvSpPr>
        <p:spPr>
          <a:xfrm>
            <a:off x="202278" y="6293793"/>
            <a:ext cx="21146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0" dirty="0" smtClean="0">
                <a:solidFill>
                  <a:schemeClr val="tx2"/>
                </a:solidFill>
              </a:rPr>
              <a:t>ORNL is managed by UT-Battelle </a:t>
            </a:r>
            <a:br>
              <a:rPr lang="en-US" sz="1000" b="0" dirty="0" smtClean="0">
                <a:solidFill>
                  <a:schemeClr val="tx2"/>
                </a:solidFill>
              </a:rPr>
            </a:br>
            <a:r>
              <a:rPr lang="en-US" sz="1000" b="0" dirty="0" smtClean="0">
                <a:solidFill>
                  <a:schemeClr val="tx2"/>
                </a:solidFill>
              </a:rPr>
              <a:t>for the US Department of Energy</a:t>
            </a:r>
            <a:endParaRPr lang="en-US" sz="1000" b="0" dirty="0">
              <a:solidFill>
                <a:schemeClr val="tx2"/>
              </a:solidFill>
            </a:endParaRPr>
          </a:p>
        </p:txBody>
      </p:sp>
      <p:pic>
        <p:nvPicPr>
          <p:cNvPr id="5" name="Picture 4" descr="HFIR_SNS-white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600" y="6324600"/>
            <a:ext cx="2609193" cy="336588"/>
          </a:xfrm>
          <a:prstGeom prst="rect">
            <a:avLst/>
          </a:prstGeom>
        </p:spPr>
      </p:pic>
      <p:pic>
        <p:nvPicPr>
          <p:cNvPr id="6" name="Picture 5" descr="title page graphic-HFIR_SNS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3796" y="649494"/>
            <a:ext cx="4648200" cy="4685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3722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2910" y="177800"/>
            <a:ext cx="8636290" cy="48474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6560" y="1367185"/>
            <a:ext cx="8642640" cy="4471932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2725" indent="-222250">
              <a:buFont typeface="Arial" panose="020B0604020202020204" pitchFamily="34" charset="0"/>
              <a:buChar char="•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92206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2910" y="177800"/>
            <a:ext cx="8636290" cy="48474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9572" y="1363056"/>
            <a:ext cx="4198258" cy="4525963"/>
          </a:xfrm>
        </p:spPr>
        <p:txBody>
          <a:bodyPr/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97398" y="1363056"/>
            <a:ext cx="4198258" cy="4525963"/>
          </a:xfrm>
        </p:spPr>
        <p:txBody>
          <a:bodyPr/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06602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5948" y="1462314"/>
            <a:ext cx="4192528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5948" y="2102076"/>
            <a:ext cx="419252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 marL="1482725" indent="-222250">
              <a:buFont typeface="Arial" panose="020B0604020202020204" pitchFamily="34" charset="0"/>
              <a:buChar char="•"/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476828"/>
            <a:ext cx="4194175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16590"/>
            <a:ext cx="41941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 marL="1482725" indent="-222250"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48649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2910" y="177800"/>
            <a:ext cx="3911890" cy="11176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2"/>
          <p:cNvSpPr/>
          <p:nvPr userDrawn="1"/>
        </p:nvSpPr>
        <p:spPr bwMode="auto">
          <a:xfrm>
            <a:off x="6085342" y="0"/>
            <a:ext cx="3071004" cy="6858000"/>
          </a:xfrm>
          <a:prstGeom prst="rect">
            <a:avLst/>
          </a:prstGeom>
          <a:solidFill>
            <a:schemeClr val="bg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27000" dist="38100" dir="10800000" algn="r" rotWithShape="0">
              <a:prstClr val="black">
                <a:alpha val="20000"/>
              </a:prstClr>
            </a:outerShdw>
          </a:effectLst>
        </p:spPr>
        <p:txBody>
          <a:bodyPr/>
          <a:lstStyle/>
          <a:p>
            <a:pPr eaLnBrk="0" hangingPunct="0">
              <a:defRPr/>
            </a:pPr>
            <a:endParaRPr lang="en-US"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52" r="1904"/>
          <a:stretch/>
        </p:blipFill>
        <p:spPr>
          <a:xfrm>
            <a:off x="6085342" y="65"/>
            <a:ext cx="3071004" cy="6629335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 userDrawn="1"/>
        </p:nvCxnSpPr>
        <p:spPr>
          <a:xfrm>
            <a:off x="6085342" y="0"/>
            <a:ext cx="0" cy="6858000"/>
          </a:xfrm>
          <a:prstGeom prst="straightConnector1">
            <a:avLst/>
          </a:prstGeom>
          <a:ln w="3810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9201" y="6338371"/>
            <a:ext cx="1329900" cy="316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1090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8677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133367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g 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177800"/>
            <a:ext cx="8229600" cy="484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 algn="ctr">
              <a:defRPr/>
            </a:lvl1pPr>
          </a:lstStyle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5" name="Date Placeholder 7"/>
          <p:cNvSpPr>
            <a:spLocks noGrp="1"/>
          </p:cNvSpPr>
          <p:nvPr>
            <p:ph type="dt" sz="half" idx="10"/>
          </p:nvPr>
        </p:nvSpPr>
        <p:spPr>
          <a:xfrm>
            <a:off x="3505200" y="6602373"/>
            <a:ext cx="2133600" cy="178813"/>
          </a:xfrm>
          <a:prstGeom prst="rect">
            <a:avLst/>
          </a:prstGeom>
        </p:spPr>
        <p:txBody>
          <a:bodyPr/>
          <a:lstStyle>
            <a:lvl1pPr algn="ctr">
              <a:lnSpc>
                <a:spcPct val="90000"/>
              </a:lnSpc>
              <a:defRPr sz="900">
                <a:solidFill>
                  <a:schemeClr val="tx1">
                    <a:tint val="75000"/>
                  </a:schemeClr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pPr>
              <a:defRPr/>
            </a:pPr>
            <a:fld id="{1E98151F-1DE3-476A-8028-5E7ADDCA83F3}" type="datetime1">
              <a:rPr lang="en-US"/>
              <a:pPr>
                <a:defRPr/>
              </a:pPr>
              <a:t>10/13/2015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11078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FIR_SNS.png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6324600"/>
            <a:ext cx="2685393" cy="34641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200" y="65"/>
            <a:ext cx="9143825" cy="6857868"/>
          </a:xfrm>
          <a:prstGeom prst="rect">
            <a:avLst/>
          </a:prstGeom>
        </p:spPr>
      </p:pic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202910" y="177800"/>
            <a:ext cx="8628678" cy="4847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 smtClean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88688" y="1445477"/>
            <a:ext cx="8642640" cy="4270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 flipH="1">
            <a:off x="22695" y="6513051"/>
            <a:ext cx="2103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1000" smtClean="0">
                <a:solidFill>
                  <a:schemeClr val="bg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pPr algn="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1000" dirty="0">
              <a:solidFill>
                <a:schemeClr val="bg1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Rectangle 256"/>
          <p:cNvSpPr txBox="1">
            <a:spLocks noChangeArrowheads="1"/>
          </p:cNvSpPr>
          <p:nvPr/>
        </p:nvSpPr>
        <p:spPr>
          <a:xfrm>
            <a:off x="216123" y="6477000"/>
            <a:ext cx="2895600" cy="182562"/>
          </a:xfrm>
          <a:prstGeom prst="rect">
            <a:avLst/>
          </a:prstGeom>
          <a:ln/>
        </p:spPr>
        <p:txBody>
          <a:bodyPr anchor="ctr"/>
          <a:lstStyle/>
          <a:p>
            <a:pPr algn="l"/>
            <a:r>
              <a:rPr lang="en-US" sz="1000" dirty="0" err="1" smtClean="0">
                <a:solidFill>
                  <a:srgbClr val="BFBFBF"/>
                </a:solidFill>
                <a:latin typeface="Arial" pitchFamily="34" charset="0"/>
                <a:cs typeface="Arial" pitchFamily="34" charset="0"/>
              </a:rPr>
              <a:t>Sassena</a:t>
            </a:r>
            <a:endParaRPr lang="en-US" sz="1000" dirty="0">
              <a:solidFill>
                <a:srgbClr val="BFBFBF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1" name="Picture 2" descr="C:\Users\jbq\Documents\work\presentations or reports\templates and how-to and acknowledgments\camm_logo.png"/>
          <p:cNvPicPr>
            <a:picLocks noChangeAspect="1" noChangeArrowheads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6172200"/>
            <a:ext cx="669140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18481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6" r:id="rId1"/>
    <p:sldLayoutId id="2147483937" r:id="rId2"/>
    <p:sldLayoutId id="2147483938" r:id="rId3"/>
    <p:sldLayoutId id="2147483939" r:id="rId4"/>
    <p:sldLayoutId id="2147483940" r:id="rId5"/>
    <p:sldLayoutId id="2147483941" r:id="rId6"/>
    <p:sldLayoutId id="2147483942" r:id="rId7"/>
    <p:sldLayoutId id="2147483943" r:id="rId8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 kern="1200">
          <a:solidFill>
            <a:schemeClr val="tx2"/>
          </a:solidFill>
          <a:latin typeface="Arial Black" pitchFamily="34" charset="0"/>
          <a:ea typeface="+mj-ea"/>
          <a:cs typeface="+mj-cs"/>
        </a:defRPr>
      </a:lvl1pPr>
      <a:lvl2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2pPr>
      <a:lvl3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3pPr>
      <a:lvl4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4pPr>
      <a:lvl5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5pPr>
      <a:lvl6pPr marL="4572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6pPr>
      <a:lvl7pPr marL="9144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7pPr>
      <a:lvl8pPr marL="13716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8pPr>
      <a:lvl9pPr marL="18288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9pPr>
    </p:titleStyle>
    <p:bodyStyle>
      <a:lvl1pPr marL="230188" indent="-230188" algn="l" rtl="0" eaLnBrk="1" fontAlgn="base" hangingPunct="1">
        <a:lnSpc>
          <a:spcPct val="90000"/>
        </a:lnSpc>
        <a:spcBef>
          <a:spcPts val="1400"/>
        </a:spcBef>
        <a:spcAft>
          <a:spcPct val="0"/>
        </a:spcAft>
        <a:buClr>
          <a:schemeClr val="tx2"/>
        </a:buClr>
        <a:buFont typeface="Arial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25475" indent="-279400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2"/>
        </a:buClr>
        <a:buFont typeface="Arial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3018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2"/>
        </a:buClr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144588" indent="-17303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2"/>
        </a:buClr>
        <a:buFont typeface="Arial" charset="0"/>
        <a:buChar char="–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482725" indent="-222250" algn="l" rtl="0" eaLnBrk="1" fontAlgn="base" hangingPunct="1">
        <a:lnSpc>
          <a:spcPct val="90000"/>
        </a:lnSpc>
        <a:spcBef>
          <a:spcPts val="600"/>
        </a:spcBef>
        <a:spcAft>
          <a:spcPct val="0"/>
        </a:spcAft>
        <a:buClr>
          <a:schemeClr val="tx2"/>
        </a:buClr>
        <a:buFont typeface="Arial" charset="0"/>
        <a:buChar char="»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573023" y="778870"/>
            <a:ext cx="3665601" cy="4062651"/>
          </a:xfrm>
        </p:spPr>
        <p:txBody>
          <a:bodyPr/>
          <a:lstStyle/>
          <a:p>
            <a:pPr algn="ctr">
              <a:lnSpc>
                <a:spcPct val="150000"/>
              </a:lnSpc>
            </a:pPr>
            <a:r>
              <a:rPr lang="en-US" sz="3600" dirty="0" smtClean="0"/>
              <a:t>Computing Scattering Intensities with </a:t>
            </a:r>
            <a:r>
              <a:rPr lang="en-US" sz="3600" dirty="0" err="1" smtClean="0"/>
              <a:t>Sassena</a:t>
            </a:r>
            <a:r>
              <a:rPr lang="en-US" sz="3200" dirty="0" smtClean="0"/>
              <a:t/>
            </a:r>
            <a:br>
              <a:rPr lang="en-US" sz="3200" dirty="0" smtClean="0"/>
            </a:br>
            <a:endParaRPr lang="en-US" sz="2800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103535" y="5200650"/>
            <a:ext cx="5592415" cy="1165983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 smtClean="0"/>
              <a:t>Jose M. </a:t>
            </a:r>
            <a:r>
              <a:rPr lang="en-US" sz="1800" dirty="0" err="1" smtClean="0"/>
              <a:t>Borreguero</a:t>
            </a:r>
            <a:endParaRPr lang="en-US" sz="1800" dirty="0" smtClean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600" b="1" i="1" dirty="0" smtClean="0"/>
              <a:t>N</a:t>
            </a:r>
            <a:r>
              <a:rPr lang="en-US" sz="1600" i="1" dirty="0" smtClean="0"/>
              <a:t>eutron </a:t>
            </a:r>
            <a:r>
              <a:rPr lang="en-US" sz="1600" b="1" i="1" dirty="0" smtClean="0"/>
              <a:t>D</a:t>
            </a:r>
            <a:r>
              <a:rPr lang="en-US" sz="1600" i="1" dirty="0" smtClean="0"/>
              <a:t>ata </a:t>
            </a:r>
            <a:r>
              <a:rPr lang="en-US" sz="1600" b="1" i="1" dirty="0" smtClean="0"/>
              <a:t>A</a:t>
            </a:r>
            <a:r>
              <a:rPr lang="en-US" sz="1600" i="1" dirty="0" smtClean="0"/>
              <a:t>nalysis and </a:t>
            </a:r>
            <a:r>
              <a:rPr lang="en-US" sz="1600" b="1" i="1" dirty="0" smtClean="0"/>
              <a:t>V</a:t>
            </a:r>
            <a:r>
              <a:rPr lang="en-US" sz="1600" i="1" dirty="0" smtClean="0"/>
              <a:t>isualization </a:t>
            </a:r>
            <a:r>
              <a:rPr lang="en-US" sz="1600" b="1" i="1" dirty="0" smtClean="0"/>
              <a:t>D</a:t>
            </a:r>
            <a:r>
              <a:rPr lang="en-US" sz="1600" i="1" dirty="0" smtClean="0"/>
              <a:t>ivision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600" b="1" i="1" dirty="0" smtClean="0"/>
              <a:t>C</a:t>
            </a:r>
            <a:r>
              <a:rPr lang="en-US" sz="1600" i="1" dirty="0" smtClean="0"/>
              <a:t>enter for </a:t>
            </a:r>
            <a:r>
              <a:rPr lang="en-US" sz="1600" b="1" i="1" dirty="0" smtClean="0"/>
              <a:t>A</a:t>
            </a:r>
            <a:r>
              <a:rPr lang="en-US" sz="1600" i="1" dirty="0" smtClean="0"/>
              <a:t>ccelerating </a:t>
            </a:r>
            <a:r>
              <a:rPr lang="en-US" sz="1600" b="1" i="1" dirty="0" smtClean="0"/>
              <a:t>M</a:t>
            </a:r>
            <a:r>
              <a:rPr lang="en-US" sz="1600" i="1" dirty="0" smtClean="0"/>
              <a:t>aterials </a:t>
            </a:r>
            <a:r>
              <a:rPr lang="en-US" sz="1600" b="1" i="1" dirty="0" smtClean="0"/>
              <a:t>M</a:t>
            </a:r>
            <a:r>
              <a:rPr lang="en-US" sz="1600" i="1" dirty="0" smtClean="0"/>
              <a:t>odelling</a:t>
            </a:r>
          </a:p>
        </p:txBody>
      </p:sp>
      <p:sp>
        <p:nvSpPr>
          <p:cNvPr id="6" name="Rectangle 5"/>
          <p:cNvSpPr/>
          <p:nvPr/>
        </p:nvSpPr>
        <p:spPr>
          <a:xfrm>
            <a:off x="113060" y="170676"/>
            <a:ext cx="2064989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000" dirty="0" smtClean="0">
                <a:solidFill>
                  <a:srgbClr val="006600"/>
                </a:solidFill>
                <a:latin typeface="Arial Black" pitchFamily="34" charset="0"/>
                <a:ea typeface="+mj-ea"/>
                <a:cs typeface="+mj-cs"/>
              </a:rPr>
              <a:t>SHUG-15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3730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984" y="2133600"/>
            <a:ext cx="4667121" cy="258755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Input Options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38570" y="800606"/>
            <a:ext cx="605588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tx2"/>
              </a:buClr>
              <a:buFont typeface="Wingdings" panose="05000000000000000000" pitchFamily="2" charset="2"/>
              <a:buChar char="q"/>
            </a:pPr>
            <a:r>
              <a:rPr lang="en-US" dirty="0" smtClean="0"/>
              <a:t>All input options are specified in a </a:t>
            </a:r>
            <a:r>
              <a:rPr lang="en-US" b="1" dirty="0" smtClean="0"/>
              <a:t>single file</a:t>
            </a:r>
          </a:p>
          <a:p>
            <a:pPr marL="282575">
              <a:lnSpc>
                <a:spcPct val="150000"/>
              </a:lnSpc>
              <a:buClr>
                <a:schemeClr val="tx2"/>
              </a:buClr>
            </a:pPr>
            <a:r>
              <a:rPr lang="en-US" dirty="0"/>
              <a:t>Walkthrough: </a:t>
            </a:r>
            <a:r>
              <a:rPr lang="en-US" dirty="0" err="1"/>
              <a:t>Github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 err="1">
                <a:sym typeface="Wingdings" panose="05000000000000000000" pitchFamily="2" charset="2"/>
              </a:rPr>
              <a:t>sassena</a:t>
            </a:r>
            <a:r>
              <a:rPr lang="en-US" dirty="0">
                <a:sym typeface="Wingdings" panose="05000000000000000000" pitchFamily="2" charset="2"/>
              </a:rPr>
              <a:t>  </a:t>
            </a:r>
            <a:r>
              <a:rPr lang="en-US" dirty="0" smtClean="0"/>
              <a:t>input_example.xml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962400" y="2630168"/>
            <a:ext cx="3065263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dirty="0" smtClean="0">
                <a:sym typeface="Wingdings" panose="05000000000000000000" pitchFamily="2" charset="2"/>
              </a:rPr>
              <a:t> </a:t>
            </a:r>
            <a:r>
              <a:rPr lang="en-US" i="1" dirty="0" smtClean="0">
                <a:sym typeface="Wingdings" panose="05000000000000000000" pitchFamily="2" charset="2"/>
              </a:rPr>
              <a:t>Options for the</a:t>
            </a:r>
            <a:r>
              <a:rPr lang="en-US" i="1" dirty="0" smtClean="0"/>
              <a:t> input data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962105" y="3468368"/>
            <a:ext cx="3809056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dirty="0" smtClean="0">
                <a:sym typeface="Wingdings" panose="05000000000000000000" pitchFamily="2" charset="2"/>
              </a:rPr>
              <a:t> </a:t>
            </a:r>
            <a:r>
              <a:rPr lang="en-US" i="1" dirty="0" smtClean="0">
                <a:sym typeface="Wingdings" panose="05000000000000000000" pitchFamily="2" charset="2"/>
              </a:rPr>
              <a:t>Options for the</a:t>
            </a:r>
            <a:r>
              <a:rPr lang="en-US" i="1" dirty="0" smtClean="0"/>
              <a:t> type of scattering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749230" y="3048000"/>
            <a:ext cx="4937570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dirty="0" smtClean="0">
                <a:sym typeface="Wingdings" panose="05000000000000000000" pitchFamily="2" charset="2"/>
              </a:rPr>
              <a:t> </a:t>
            </a:r>
            <a:r>
              <a:rPr lang="en-US" i="1" dirty="0" smtClean="0">
                <a:sym typeface="Wingdings" panose="05000000000000000000" pitchFamily="2" charset="2"/>
              </a:rPr>
              <a:t>Algorithm to carry out the number crunching</a:t>
            </a:r>
            <a:endParaRPr lang="en-US" i="1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4648200" y="3886200"/>
            <a:ext cx="2885790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dirty="0" smtClean="0">
                <a:sym typeface="Wingdings" panose="05000000000000000000" pitchFamily="2" charset="2"/>
              </a:rPr>
              <a:t> </a:t>
            </a:r>
            <a:r>
              <a:rPr lang="en-US" i="1" dirty="0" smtClean="0">
                <a:sym typeface="Wingdings" panose="05000000000000000000" pitchFamily="2" charset="2"/>
              </a:rPr>
              <a:t>Atomic structure factors</a:t>
            </a:r>
            <a:endParaRPr lang="en-US" i="1" dirty="0" smtClean="0"/>
          </a:p>
        </p:txBody>
      </p:sp>
    </p:spTree>
    <p:extLst>
      <p:ext uri="{BB962C8B-B14F-4D97-AF65-F5344CB8AC3E}">
        <p14:creationId xmlns:p14="http://schemas.microsoft.com/office/powerpoint/2010/main" val="18822393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57" y="685800"/>
            <a:ext cx="4170186" cy="5791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 Section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214739" y="1182368"/>
            <a:ext cx="2424061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dirty="0" smtClean="0">
                <a:sym typeface="Wingdings" panose="05000000000000000000" pitchFamily="2" charset="2"/>
              </a:rPr>
              <a:t> </a:t>
            </a:r>
            <a:r>
              <a:rPr lang="en-US" i="1" dirty="0" smtClean="0">
                <a:sym typeface="Wingdings" panose="05000000000000000000" pitchFamily="2" charset="2"/>
              </a:rPr>
              <a:t>List of atom names</a:t>
            </a:r>
            <a:endParaRPr lang="en-US" i="1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3810000" y="2438400"/>
            <a:ext cx="2167581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dirty="0" smtClean="0">
                <a:sym typeface="Wingdings" panose="05000000000000000000" pitchFamily="2" charset="2"/>
              </a:rPr>
              <a:t> </a:t>
            </a:r>
            <a:r>
              <a:rPr lang="en-US" i="1" dirty="0" smtClean="0">
                <a:sym typeface="Wingdings" panose="05000000000000000000" pitchFamily="2" charset="2"/>
              </a:rPr>
              <a:t>atomic trajectory</a:t>
            </a:r>
            <a:endParaRPr lang="en-US" i="1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4419600" y="4191000"/>
            <a:ext cx="1962397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dirty="0" smtClean="0">
                <a:sym typeface="Wingdings" panose="05000000000000000000" pitchFamily="2" charset="2"/>
              </a:rPr>
              <a:t> </a:t>
            </a:r>
            <a:r>
              <a:rPr lang="en-US" i="1" dirty="0" smtClean="0">
                <a:sym typeface="Wingdings" panose="05000000000000000000" pitchFamily="2" charset="2"/>
              </a:rPr>
              <a:t>atom selection</a:t>
            </a:r>
            <a:endParaRPr lang="en-US" i="1" dirty="0" smtClean="0"/>
          </a:p>
        </p:txBody>
      </p:sp>
      <p:sp>
        <p:nvSpPr>
          <p:cNvPr id="11" name="Rectangle 10"/>
          <p:cNvSpPr/>
          <p:nvPr/>
        </p:nvSpPr>
        <p:spPr>
          <a:xfrm>
            <a:off x="838200" y="1219200"/>
            <a:ext cx="2438400" cy="533400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contourClr>
              <a:schemeClr val="lt1"/>
            </a:contourClr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066800" y="2438400"/>
            <a:ext cx="2819400" cy="762000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contourClr>
              <a:schemeClr val="lt1"/>
            </a:contourClr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066799" y="4198620"/>
            <a:ext cx="3359969" cy="1516380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contourClr>
              <a:schemeClr val="lt1"/>
            </a:contourClr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82750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Stager Section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838201"/>
            <a:ext cx="3031635" cy="9144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340746" y="1143000"/>
            <a:ext cx="2526654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dirty="0" smtClean="0">
                <a:sym typeface="Wingdings" panose="05000000000000000000" pitchFamily="2" charset="2"/>
              </a:rPr>
              <a:t> relevant </a:t>
            </a:r>
            <a:r>
              <a:rPr lang="en-US" i="1" dirty="0" smtClean="0">
                <a:sym typeface="Wingdings" panose="05000000000000000000" pitchFamily="2" charset="2"/>
              </a:rPr>
              <a:t>subsystem</a:t>
            </a:r>
            <a:endParaRPr lang="en-US" i="1" dirty="0" smtClean="0"/>
          </a:p>
        </p:txBody>
      </p:sp>
      <p:sp>
        <p:nvSpPr>
          <p:cNvPr id="6" name="Rectangle 5"/>
          <p:cNvSpPr/>
          <p:nvPr/>
        </p:nvSpPr>
        <p:spPr>
          <a:xfrm>
            <a:off x="838199" y="1143000"/>
            <a:ext cx="2574435" cy="341632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contourClr>
              <a:schemeClr val="lt1"/>
            </a:contourClr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930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119" y="685800"/>
            <a:ext cx="4342482" cy="5029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Scattering Section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276600" y="2057400"/>
            <a:ext cx="3308919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dirty="0" smtClean="0">
                <a:sym typeface="Wingdings" panose="05000000000000000000" pitchFamily="2" charset="2"/>
              </a:rPr>
              <a:t> </a:t>
            </a:r>
            <a:r>
              <a:rPr lang="en-US" i="1" dirty="0" smtClean="0">
                <a:sym typeface="Wingdings" panose="05000000000000000000" pitchFamily="2" charset="2"/>
              </a:rPr>
              <a:t>Incoherent (</a:t>
            </a:r>
            <a:r>
              <a:rPr lang="en-US" b="1" i="1" dirty="0" smtClean="0">
                <a:sym typeface="Wingdings" panose="05000000000000000000" pitchFamily="2" charset="2"/>
              </a:rPr>
              <a:t>all</a:t>
            </a:r>
            <a:r>
              <a:rPr lang="en-US" i="1" dirty="0" smtClean="0">
                <a:sym typeface="Wingdings" panose="05000000000000000000" pitchFamily="2" charset="2"/>
              </a:rPr>
              <a:t> for coherent)</a:t>
            </a:r>
            <a:endParaRPr lang="en-US" i="1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4636601" y="2706368"/>
                <a:ext cx="1928605" cy="3935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dirty="0" smtClean="0">
                    <a:sym typeface="Wingdings" panose="05000000000000000000" pitchFamily="2" charset="2"/>
                  </a:rPr>
                  <a:t> </a:t>
                </a:r>
                <a:r>
                  <a:rPr lang="en-US" dirty="0" err="1" smtClean="0">
                    <a:sym typeface="Wingdings" panose="05000000000000000000" pitchFamily="2" charset="2"/>
                  </a:rPr>
                  <a:t>fqt</a:t>
                </a:r>
                <a:r>
                  <a:rPr lang="en-US" dirty="0" smtClean="0"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𝑖𝑛𝑐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/>
                              </a:rPr>
                              <m:t>𝑄</m:t>
                            </m:r>
                          </m:e>
                        </m:acc>
                        <m:r>
                          <a:rPr lang="en-US" i="1">
                            <a:latin typeface="Cambria Math"/>
                          </a:rPr>
                          <m:t>,</m:t>
                        </m:r>
                        <m:r>
                          <a:rPr lang="en-US" i="1">
                            <a:latin typeface="Cambria Math"/>
                          </a:rPr>
                          <m:t>𝑡</m:t>
                        </m:r>
                      </m:e>
                    </m:d>
                  </m:oMath>
                </a14:m>
                <a:endParaRPr lang="en-US" i="1" dirty="0" smtClean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6601" y="2706368"/>
                <a:ext cx="1928605" cy="393569"/>
              </a:xfrm>
              <a:prstGeom prst="rect">
                <a:avLst/>
              </a:prstGeom>
              <a:blipFill rotWithShape="1">
                <a:blip r:embed="rId3"/>
                <a:stretch>
                  <a:fillRect l="-2848" t="-6154" b="-18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/>
          <p:cNvSpPr/>
          <p:nvPr/>
        </p:nvSpPr>
        <p:spPr>
          <a:xfrm>
            <a:off x="1066800" y="2057400"/>
            <a:ext cx="2209800" cy="320040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contourClr>
              <a:schemeClr val="lt1"/>
            </a:contourClr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344168" y="2743200"/>
            <a:ext cx="3264408" cy="320040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contourClr>
              <a:schemeClr val="lt1"/>
            </a:contourClr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 smtClean="0">
              <a:solidFill>
                <a:schemeClr val="tx1"/>
              </a:solidFill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1295400" y="4038600"/>
            <a:ext cx="838200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1289304" y="4407408"/>
            <a:ext cx="886968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1280160" y="4736592"/>
            <a:ext cx="676656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Left Brace 15"/>
          <p:cNvSpPr/>
          <p:nvPr/>
        </p:nvSpPr>
        <p:spPr>
          <a:xfrm>
            <a:off x="457200" y="1752600"/>
            <a:ext cx="228600" cy="3200400"/>
          </a:xfrm>
          <a:prstGeom prst="leftBrac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3110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Scattering.Vectors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609600"/>
            <a:ext cx="3332265" cy="5867400"/>
          </a:xfrm>
          <a:prstGeom prst="rect">
            <a:avLst/>
          </a:prstGeom>
        </p:spPr>
      </p:pic>
      <p:sp>
        <p:nvSpPr>
          <p:cNvPr id="5" name="Left Brace 4"/>
          <p:cNvSpPr/>
          <p:nvPr/>
        </p:nvSpPr>
        <p:spPr>
          <a:xfrm>
            <a:off x="228600" y="1447800"/>
            <a:ext cx="228600" cy="4114800"/>
          </a:xfrm>
          <a:prstGeom prst="leftBrac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38200" y="2286000"/>
            <a:ext cx="2570265" cy="2514600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contourClr>
              <a:schemeClr val="lt1"/>
            </a:contourClr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 smtClean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4267200" y="2821814"/>
                <a:ext cx="2082621" cy="12357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 smtClean="0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/>
                              </a:rPr>
                              <m:t>𝑄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latin typeface="Cambria Math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/>
                      </a:rPr>
                      <m:t>𝑠</m:t>
                    </m:r>
                    <m:r>
                      <a:rPr lang="en-US" b="0" i="1" smtClean="0">
                        <a:latin typeface="Cambria Math"/>
                      </a:rPr>
                      <m:t>= </m:t>
                    </m:r>
                  </m:oMath>
                </a14:m>
                <a:r>
                  <a:rPr lang="en-US" dirty="0" smtClean="0"/>
                  <a:t>{ (0.1, 0, 0),</a:t>
                </a:r>
              </a:p>
              <a:p>
                <a:r>
                  <a:rPr lang="en-US" dirty="0" smtClean="0"/>
                  <a:t>            (0.2, 0, 0),</a:t>
                </a:r>
              </a:p>
              <a:p>
                <a:r>
                  <a:rPr lang="en-US" dirty="0"/>
                  <a:t> </a:t>
                </a:r>
                <a:r>
                  <a:rPr lang="en-US" dirty="0" smtClean="0"/>
                  <a:t>            ..</a:t>
                </a:r>
              </a:p>
              <a:p>
                <a:r>
                  <a:rPr lang="en-US" dirty="0"/>
                  <a:t> </a:t>
                </a:r>
                <a:r>
                  <a:rPr lang="en-US" dirty="0" smtClean="0"/>
                  <a:t>           (6.3, 0, 0) }</a:t>
                </a:r>
                <a:endParaRPr lang="en-US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7200" y="2821814"/>
                <a:ext cx="2082621" cy="1235788"/>
              </a:xfrm>
              <a:prstGeom prst="rect">
                <a:avLst/>
              </a:prstGeom>
              <a:blipFill rotWithShape="1">
                <a:blip r:embed="rId3"/>
                <a:stretch>
                  <a:fillRect l="-292" r="-1462" b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3408465" y="2286000"/>
                <a:ext cx="5125936" cy="3935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dirty="0" smtClean="0">
                    <a:sym typeface="Wingdings" panose="05000000000000000000" pitchFamily="2" charset="2"/>
                  </a:rPr>
                  <a:t> </a:t>
                </a:r>
                <a:r>
                  <a:rPr lang="en-US" dirty="0"/>
                  <a:t>List of vectors for which to compute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𝑖𝑛𝑐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/>
                              </a:rPr>
                              <m:t>𝑄</m:t>
                            </m:r>
                          </m:e>
                        </m:acc>
                        <m:r>
                          <a:rPr lang="en-US" i="1">
                            <a:latin typeface="Cambria Math"/>
                          </a:rPr>
                          <m:t>,</m:t>
                        </m:r>
                        <m:r>
                          <a:rPr lang="en-US" i="1">
                            <a:latin typeface="Cambria Math"/>
                          </a:rPr>
                          <m:t>𝑡</m:t>
                        </m:r>
                      </m:e>
                    </m:d>
                  </m:oMath>
                </a14:m>
                <a:endParaRPr lang="en-US" i="1" dirty="0" smtClean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8465" y="2286000"/>
                <a:ext cx="5125936" cy="393569"/>
              </a:xfrm>
              <a:prstGeom prst="rect">
                <a:avLst/>
              </a:prstGeom>
              <a:blipFill rotWithShape="1">
                <a:blip r:embed="rId4"/>
                <a:stretch>
                  <a:fillRect l="-951" t="-6154" b="-18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150869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6"/>
          <a:stretch/>
        </p:blipFill>
        <p:spPr>
          <a:xfrm>
            <a:off x="76200" y="1115350"/>
            <a:ext cx="5600723" cy="4800600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Scattering.average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914400" y="3401350"/>
            <a:ext cx="4800600" cy="1066800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contourClr>
              <a:schemeClr val="lt1"/>
            </a:contourClr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7" name="Left Brace 6"/>
          <p:cNvSpPr/>
          <p:nvPr/>
        </p:nvSpPr>
        <p:spPr>
          <a:xfrm>
            <a:off x="152400" y="2258350"/>
            <a:ext cx="228600" cy="3048000"/>
          </a:xfrm>
          <a:prstGeom prst="leftBrac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1828800" y="762000"/>
                <a:ext cx="2146742" cy="15127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 smtClean="0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/>
                              </a:rPr>
                              <m:t>𝑄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latin typeface="Cambria Math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/>
                      </a:rPr>
                      <m:t>𝑠</m:t>
                    </m:r>
                    <m:r>
                      <a:rPr lang="en-US" b="0" i="1" smtClean="0">
                        <a:latin typeface="Cambria Math"/>
                      </a:rPr>
                      <m:t>= </m:t>
                    </m:r>
                  </m:oMath>
                </a14:m>
                <a:r>
                  <a:rPr lang="en-US" dirty="0" smtClean="0"/>
                  <a:t>{ (0.1, 0, 0),</a:t>
                </a:r>
              </a:p>
              <a:p>
                <a:r>
                  <a:rPr lang="en-US" dirty="0"/>
                  <a:t>	</a:t>
                </a:r>
                <a:r>
                  <a:rPr lang="en-US" dirty="0" smtClean="0"/>
                  <a:t>…</a:t>
                </a:r>
              </a:p>
              <a:p>
                <a:r>
                  <a:rPr lang="en-US" dirty="0" smtClean="0"/>
                  <a:t>           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 smtClean="0"/>
                  <a:t>, 0, 0),</a:t>
                </a:r>
              </a:p>
              <a:p>
                <a:r>
                  <a:rPr lang="en-US" dirty="0"/>
                  <a:t> </a:t>
                </a:r>
                <a:r>
                  <a:rPr lang="en-US" dirty="0" smtClean="0"/>
                  <a:t>            ..</a:t>
                </a:r>
              </a:p>
              <a:p>
                <a:r>
                  <a:rPr lang="en-US" dirty="0"/>
                  <a:t> </a:t>
                </a:r>
                <a:r>
                  <a:rPr lang="en-US" dirty="0" smtClean="0"/>
                  <a:t>           (6.3, 0, 0)  }</a:t>
                </a:r>
                <a:endParaRPr lang="en-US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8800" y="762000"/>
                <a:ext cx="2146742" cy="1512786"/>
              </a:xfrm>
              <a:prstGeom prst="rect">
                <a:avLst/>
              </a:prstGeom>
              <a:blipFill rotWithShape="1">
                <a:blip r:embed="rId3"/>
                <a:stretch>
                  <a:fillRect l="-284" r="-1705" b="-56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3904568" y="782901"/>
                <a:ext cx="4809586" cy="3600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/>
                          </a:rPr>
                          <m:t>𝑄</m:t>
                        </m:r>
                      </m:e>
                      <m:sub>
                        <m:r>
                          <a:rPr lang="en-US" sz="1600" i="1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sz="1600" b="0" i="1" smtClean="0">
                        <a:latin typeface="Cambria Math"/>
                        <a:ea typeface="Cambria Math"/>
                      </a:rPr>
                      <m:t>∙</m:t>
                    </m:r>
                    <m:d>
                      <m:dPr>
                        <m:ctrlPr>
                          <a:rPr lang="en-US" sz="1600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/>
                          </a:rPr>
                          <m:t>𝑠𝑖𝑛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/>
                                <a:ea typeface="Cambria Math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/>
                          </a:rPr>
                          <m:t>𝑐𝑜𝑠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/>
                                <a:ea typeface="Cambria Math"/>
                              </a:rPr>
                              <m:t>𝜑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sz="1600" i="1">
                            <a:latin typeface="Cambria Math"/>
                          </a:rPr>
                          <m:t>,</m:t>
                        </m:r>
                        <m:r>
                          <a:rPr lang="en-US" sz="1600" i="1">
                            <a:latin typeface="Cambria Math"/>
                          </a:rPr>
                          <m:t>𝑠𝑖𝑛</m:t>
                        </m:r>
                        <m:sSub>
                          <m:sSubPr>
                            <m:ctrlPr>
                              <a:rPr lang="en-US" sz="16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/>
                                <a:ea typeface="Cambria Math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600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/>
                          </a:rPr>
                          <m:t>𝑠𝑖𝑛</m:t>
                        </m:r>
                        <m:sSub>
                          <m:sSubPr>
                            <m:ctrlPr>
                              <a:rPr lang="en-US" sz="16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/>
                                <a:ea typeface="Cambria Math"/>
                              </a:rPr>
                              <m:t>𝜑</m:t>
                            </m:r>
                          </m:e>
                          <m:sub>
                            <m:r>
                              <a:rPr lang="en-US" sz="1600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sz="1600" i="1">
                            <a:latin typeface="Cambria Math"/>
                          </a:rPr>
                          <m:t>,</m:t>
                        </m:r>
                        <m:r>
                          <a:rPr lang="en-US" sz="1600" b="0" i="1" smtClean="0">
                            <a:latin typeface="Cambria Math"/>
                          </a:rPr>
                          <m:t>𝑐𝑜𝑠</m:t>
                        </m:r>
                        <m:sSub>
                          <m:sSubPr>
                            <m:ctrlPr>
                              <a:rPr lang="en-US" sz="16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/>
                                <a:ea typeface="Cambria Math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600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600" dirty="0" smtClean="0"/>
                  <a:t>    </a:t>
                </a:r>
                <a:r>
                  <a:rPr lang="en-US" sz="1600" dirty="0" smtClean="0">
                    <a:sym typeface="Wingdings" panose="05000000000000000000" pitchFamily="2" charset="2"/>
                  </a:rPr>
                  <a:t>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sz="1600" i="1">
                            <a:latin typeface="Cambria Math"/>
                          </a:rPr>
                          <m:t>𝑖𝑛𝑐</m:t>
                        </m:r>
                      </m:sub>
                    </m:sSub>
                    <m:d>
                      <m:dPr>
                        <m:ctrlPr>
                          <a:rPr lang="en-US" sz="16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i="1" smtClean="0">
                                <a:latin typeface="Cambria Math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1600" i="1" smtClean="0">
                                    <a:latin typeface="Cambria Math"/>
                                  </a:rPr>
                                </m:ctrlPr>
                              </m:accPr>
                              <m:e>
                                <m:r>
                                  <a:rPr lang="en-US" sz="1600" b="0" i="1" smtClean="0">
                                    <a:latin typeface="Cambria Math"/>
                                  </a:rPr>
                                  <m:t>𝑄</m:t>
                                </m:r>
                              </m:e>
                            </m:acc>
                          </m:e>
                          <m:sub>
                            <m:r>
                              <a:rPr lang="en-US" sz="1600" b="0" i="1" smtClean="0">
                                <a:latin typeface="Cambria Math"/>
                              </a:rPr>
                              <m:t>𝑖</m:t>
                            </m:r>
                            <m:r>
                              <a:rPr lang="en-US" sz="1600" b="0" i="1" smtClean="0">
                                <a:latin typeface="Cambria Math"/>
                              </a:rPr>
                              <m:t>,1</m:t>
                            </m:r>
                          </m:sub>
                        </m:sSub>
                        <m:r>
                          <a:rPr lang="en-US" sz="1600" i="1">
                            <a:latin typeface="Cambria Math"/>
                          </a:rPr>
                          <m:t>,</m:t>
                        </m:r>
                        <m:r>
                          <a:rPr lang="en-US" sz="1600" i="1">
                            <a:latin typeface="Cambria Math"/>
                          </a:rPr>
                          <m:t>𝑡</m:t>
                        </m:r>
                      </m:e>
                    </m:d>
                  </m:oMath>
                </a14:m>
                <a:endParaRPr lang="en-US" sz="1600" dirty="0" smtClean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4568" y="782901"/>
                <a:ext cx="4809586" cy="360099"/>
              </a:xfrm>
              <a:prstGeom prst="rect">
                <a:avLst/>
              </a:prstGeom>
              <a:blipFill rotWithShape="1">
                <a:blip r:embed="rId4"/>
                <a:stretch>
                  <a:fillRect t="-3333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3904568" y="1143000"/>
                <a:ext cx="4833311" cy="3600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/>
                          </a:rPr>
                          <m:t>𝑄</m:t>
                        </m:r>
                      </m:e>
                      <m:sub>
                        <m:r>
                          <a:rPr lang="en-US" sz="1600" i="1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sz="1600" b="0" i="1" smtClean="0">
                        <a:latin typeface="Cambria Math"/>
                        <a:ea typeface="Cambria Math"/>
                      </a:rPr>
                      <m:t>∙</m:t>
                    </m:r>
                    <m:d>
                      <m:dPr>
                        <m:ctrlPr>
                          <a:rPr lang="en-US" sz="1600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/>
                          </a:rPr>
                          <m:t>𝑠𝑖𝑛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/>
                                <a:ea typeface="Cambria Math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/>
                          </a:rPr>
                          <m:t>𝑐𝑜𝑠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/>
                                <a:ea typeface="Cambria Math"/>
                              </a:rPr>
                              <m:t>𝜑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  <m:r>
                          <a:rPr lang="en-US" sz="1600" i="1">
                            <a:latin typeface="Cambria Math"/>
                          </a:rPr>
                          <m:t>,</m:t>
                        </m:r>
                        <m:r>
                          <a:rPr lang="en-US" sz="1600" i="1">
                            <a:latin typeface="Cambria Math"/>
                          </a:rPr>
                          <m:t>𝑠𝑖𝑛</m:t>
                        </m:r>
                        <m:sSub>
                          <m:sSubPr>
                            <m:ctrlPr>
                              <a:rPr lang="en-US" sz="16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/>
                                <a:ea typeface="Cambria Math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/>
                                <a:ea typeface="Cambria Math"/>
                              </a:rPr>
                              <m:t>2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/>
                          </a:rPr>
                          <m:t>𝑠𝑖𝑛</m:t>
                        </m:r>
                        <m:sSub>
                          <m:sSubPr>
                            <m:ctrlPr>
                              <a:rPr lang="en-US" sz="16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/>
                                <a:ea typeface="Cambria Math"/>
                              </a:rPr>
                              <m:t>𝜑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/>
                                <a:ea typeface="Cambria Math"/>
                              </a:rPr>
                              <m:t>2</m:t>
                            </m:r>
                          </m:sub>
                        </m:sSub>
                        <m:r>
                          <a:rPr lang="en-US" sz="1600" i="1">
                            <a:latin typeface="Cambria Math"/>
                          </a:rPr>
                          <m:t>,</m:t>
                        </m:r>
                        <m:r>
                          <a:rPr lang="en-US" sz="1600" b="0" i="1" smtClean="0">
                            <a:latin typeface="Cambria Math"/>
                          </a:rPr>
                          <m:t>𝑐𝑜𝑠</m:t>
                        </m:r>
                        <m:sSub>
                          <m:sSubPr>
                            <m:ctrlPr>
                              <a:rPr lang="en-US" sz="16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/>
                                <a:ea typeface="Cambria Math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/>
                                <a:ea typeface="Cambria Math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600" dirty="0" smtClean="0"/>
                  <a:t>    </a:t>
                </a:r>
                <a:r>
                  <a:rPr lang="en-US" sz="1600" dirty="0" smtClean="0">
                    <a:sym typeface="Wingdings" panose="05000000000000000000" pitchFamily="2" charset="2"/>
                  </a:rPr>
                  <a:t>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sz="1600" i="1">
                            <a:latin typeface="Cambria Math"/>
                          </a:rPr>
                          <m:t>𝑖𝑛𝑐</m:t>
                        </m:r>
                      </m:sub>
                    </m:sSub>
                    <m:d>
                      <m:dPr>
                        <m:ctrlPr>
                          <a:rPr lang="en-US" sz="16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i="1" smtClean="0">
                                <a:latin typeface="Cambria Math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1600" i="1" smtClean="0">
                                    <a:latin typeface="Cambria Math"/>
                                  </a:rPr>
                                </m:ctrlPr>
                              </m:accPr>
                              <m:e>
                                <m:r>
                                  <a:rPr lang="en-US" sz="1600" b="0" i="1" smtClean="0">
                                    <a:latin typeface="Cambria Math"/>
                                  </a:rPr>
                                  <m:t>𝑄</m:t>
                                </m:r>
                              </m:e>
                            </m:acc>
                          </m:e>
                          <m:sub>
                            <m:r>
                              <a:rPr lang="en-US" sz="1600" b="0" i="1" smtClean="0">
                                <a:latin typeface="Cambria Math"/>
                              </a:rPr>
                              <m:t>𝑖</m:t>
                            </m:r>
                            <m:r>
                              <a:rPr lang="en-US" sz="1600" b="0" i="1" smtClean="0">
                                <a:latin typeface="Cambria Math"/>
                              </a:rPr>
                              <m:t>,2</m:t>
                            </m:r>
                          </m:sub>
                        </m:sSub>
                        <m:r>
                          <a:rPr lang="en-US" sz="1600" i="1">
                            <a:latin typeface="Cambria Math"/>
                          </a:rPr>
                          <m:t>,</m:t>
                        </m:r>
                        <m:r>
                          <a:rPr lang="en-US" sz="1600" i="1">
                            <a:latin typeface="Cambria Math"/>
                          </a:rPr>
                          <m:t>𝑡</m:t>
                        </m:r>
                      </m:e>
                    </m:d>
                  </m:oMath>
                </a14:m>
                <a:endParaRPr lang="en-US" sz="1600" dirty="0" smtClean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4568" y="1143000"/>
                <a:ext cx="4833311" cy="360099"/>
              </a:xfrm>
              <a:prstGeom prst="rect">
                <a:avLst/>
              </a:prstGeom>
              <a:blipFill rotWithShape="1">
                <a:blip r:embed="rId5"/>
                <a:stretch>
                  <a:fillRect t="-3390" b="-152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3904568" y="1697301"/>
                <a:ext cx="4895892" cy="3600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/>
                          </a:rPr>
                          <m:t>𝑄</m:t>
                        </m:r>
                      </m:e>
                      <m:sub>
                        <m:r>
                          <a:rPr lang="en-US" sz="1600" i="1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sz="1600" b="0" i="1" smtClean="0">
                        <a:latin typeface="Cambria Math"/>
                        <a:ea typeface="Cambria Math"/>
                      </a:rPr>
                      <m:t>∙</m:t>
                    </m:r>
                    <m:d>
                      <m:dPr>
                        <m:ctrlPr>
                          <a:rPr lang="en-US" sz="1600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/>
                          </a:rPr>
                          <m:t>𝑠𝑖𝑛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/>
                                <a:ea typeface="Cambria Math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/>
                              </a:rPr>
                              <m:t>𝑁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/>
                          </a:rPr>
                          <m:t>𝑐𝑜𝑠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/>
                                <a:ea typeface="Cambria Math"/>
                              </a:rPr>
                              <m:t>𝜑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/>
                              </a:rPr>
                              <m:t>𝑁</m:t>
                            </m:r>
                          </m:sub>
                        </m:sSub>
                        <m:r>
                          <a:rPr lang="en-US" sz="1600" i="1">
                            <a:latin typeface="Cambria Math"/>
                          </a:rPr>
                          <m:t>,</m:t>
                        </m:r>
                        <m:r>
                          <a:rPr lang="en-US" sz="1600" i="1">
                            <a:latin typeface="Cambria Math"/>
                          </a:rPr>
                          <m:t>𝑠𝑖𝑛</m:t>
                        </m:r>
                        <m:sSub>
                          <m:sSubPr>
                            <m:ctrlPr>
                              <a:rPr lang="en-US" sz="16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/>
                                <a:ea typeface="Cambria Math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/>
                                <a:ea typeface="Cambria Math"/>
                              </a:rPr>
                              <m:t>𝑁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/>
                          </a:rPr>
                          <m:t>𝑠𝑖𝑛</m:t>
                        </m:r>
                        <m:sSub>
                          <m:sSubPr>
                            <m:ctrlPr>
                              <a:rPr lang="en-US" sz="16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/>
                                <a:ea typeface="Cambria Math"/>
                              </a:rPr>
                              <m:t>𝜑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/>
                              </a:rPr>
                              <m:t>𝑁</m:t>
                            </m:r>
                          </m:sub>
                        </m:sSub>
                        <m:r>
                          <a:rPr lang="en-US" sz="1600" i="1">
                            <a:latin typeface="Cambria Math"/>
                          </a:rPr>
                          <m:t>,</m:t>
                        </m:r>
                        <m:r>
                          <a:rPr lang="en-US" sz="1600" b="0" i="1" smtClean="0">
                            <a:latin typeface="Cambria Math"/>
                          </a:rPr>
                          <m:t>𝑐𝑜𝑠</m:t>
                        </m:r>
                        <m:sSub>
                          <m:sSubPr>
                            <m:ctrlPr>
                              <a:rPr lang="en-US" sz="16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/>
                                <a:ea typeface="Cambria Math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/>
                              </a:rPr>
                              <m:t>𝑁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600" dirty="0" smtClean="0"/>
                  <a:t> </a:t>
                </a:r>
                <a:r>
                  <a:rPr lang="en-US" sz="1600" dirty="0" smtClean="0">
                    <a:sym typeface="Wingdings" panose="05000000000000000000" pitchFamily="2" charset="2"/>
                  </a:rPr>
                  <a:t>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sz="1600" i="1">
                            <a:latin typeface="Cambria Math"/>
                          </a:rPr>
                          <m:t>𝑖𝑛𝑐</m:t>
                        </m:r>
                      </m:sub>
                    </m:sSub>
                    <m:d>
                      <m:dPr>
                        <m:ctrlPr>
                          <a:rPr lang="en-US" sz="16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i="1" smtClean="0">
                                <a:latin typeface="Cambria Math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1600" i="1" smtClean="0">
                                    <a:latin typeface="Cambria Math"/>
                                  </a:rPr>
                                </m:ctrlPr>
                              </m:accPr>
                              <m:e>
                                <m:r>
                                  <a:rPr lang="en-US" sz="1600" b="0" i="1" smtClean="0">
                                    <a:latin typeface="Cambria Math"/>
                                  </a:rPr>
                                  <m:t>𝑄</m:t>
                                </m:r>
                              </m:e>
                            </m:acc>
                          </m:e>
                          <m:sub>
                            <m:r>
                              <a:rPr lang="en-US" sz="1600" b="0" i="1" smtClean="0">
                                <a:latin typeface="Cambria Math"/>
                              </a:rPr>
                              <m:t>𝑖</m:t>
                            </m:r>
                            <m:r>
                              <a:rPr lang="en-US" sz="1600" b="0" i="1" smtClean="0">
                                <a:latin typeface="Cambria Math"/>
                              </a:rPr>
                              <m:t>,</m:t>
                            </m:r>
                            <m:r>
                              <a:rPr lang="en-US" sz="1600" b="0" i="1" smtClean="0">
                                <a:latin typeface="Cambria Math"/>
                              </a:rPr>
                              <m:t>𝑁</m:t>
                            </m:r>
                          </m:sub>
                        </m:sSub>
                        <m:r>
                          <a:rPr lang="en-US" sz="1600" i="1">
                            <a:latin typeface="Cambria Math"/>
                          </a:rPr>
                          <m:t>,</m:t>
                        </m:r>
                        <m:r>
                          <a:rPr lang="en-US" sz="1600" i="1">
                            <a:latin typeface="Cambria Math"/>
                          </a:rPr>
                          <m:t>𝑡</m:t>
                        </m:r>
                      </m:e>
                    </m:d>
                  </m:oMath>
                </a14:m>
                <a:endParaRPr lang="en-US" sz="1600" dirty="0" smtClean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4568" y="1697301"/>
                <a:ext cx="4895892" cy="360099"/>
              </a:xfrm>
              <a:prstGeom prst="rect">
                <a:avLst/>
              </a:prstGeom>
              <a:blipFill rotWithShape="1">
                <a:blip r:embed="rId6"/>
                <a:stretch>
                  <a:fillRect t="-3333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/>
          <p:cNvSpPr txBox="1"/>
          <p:nvPr/>
        </p:nvSpPr>
        <p:spPr>
          <a:xfrm>
            <a:off x="3927902" y="1373473"/>
            <a:ext cx="415498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dirty="0" smtClean="0"/>
              <a:t>…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 rot="300000" flipV="1">
            <a:off x="3602736" y="962951"/>
            <a:ext cx="323168" cy="55544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3581400" y="1313057"/>
            <a:ext cx="393192" cy="17833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3584448" y="1480479"/>
            <a:ext cx="431372" cy="34832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Down Arrow 26"/>
          <p:cNvSpPr/>
          <p:nvPr/>
        </p:nvSpPr>
        <p:spPr>
          <a:xfrm>
            <a:off x="7848600" y="2133600"/>
            <a:ext cx="228600" cy="228600"/>
          </a:xfrm>
          <a:prstGeom prst="downArrow">
            <a:avLst/>
          </a:prstGeom>
          <a:solidFill>
            <a:srgbClr val="000000"/>
          </a:solidFill>
          <a:ln>
            <a:solidFill>
              <a:schemeClr val="tx1"/>
            </a:solidFill>
          </a:ln>
          <a:effectLst/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contourClr>
              <a:schemeClr val="lt1"/>
            </a:contourClr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 smtClean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7251846" y="2438400"/>
                <a:ext cx="1650708" cy="4804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9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/>
                            </a:rPr>
                          </m:ctrlPr>
                        </m:sSub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i="1" smtClean="0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𝑖𝑛𝑐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i="1">
                                              <a:latin typeface="Cambria Math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𝑄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</m:e>
                        <m:sub>
                          <m:sSub>
                            <m:sSubPr>
                              <m:ctrlPr>
                                <a:rPr lang="en-US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i="1" smtClean="0">
                                  <a:latin typeface="Cambria Math"/>
                                  <a:ea typeface="Cambria Math"/>
                                </a:rPr>
                                <m:t>Ω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𝑄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 smtClean="0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1846" y="2438400"/>
                <a:ext cx="1650708" cy="480453"/>
              </a:xfrm>
              <a:prstGeom prst="rect">
                <a:avLst/>
              </a:prstGeom>
              <a:blipFill rotWithShape="1">
                <a:blip r:embed="rId7"/>
                <a:stretch>
                  <a:fillRect b="-3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ight Triangle 29"/>
          <p:cNvSpPr/>
          <p:nvPr/>
        </p:nvSpPr>
        <p:spPr>
          <a:xfrm rot="10800000">
            <a:off x="1662120" y="739917"/>
            <a:ext cx="1233480" cy="2175174"/>
          </a:xfrm>
          <a:prstGeom prst="rtTriangle">
            <a:avLst/>
          </a:prstGeom>
          <a:solidFill>
            <a:schemeClr val="accent5">
              <a:lumMod val="20000"/>
              <a:lumOff val="80000"/>
              <a:alpha val="2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contourClr>
              <a:schemeClr val="lt1"/>
            </a:contourClr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2902171" y="740664"/>
            <a:ext cx="6000383" cy="2172515"/>
          </a:xfrm>
          <a:prstGeom prst="rect">
            <a:avLst/>
          </a:prstGeom>
          <a:solidFill>
            <a:schemeClr val="accent5">
              <a:lumMod val="20000"/>
              <a:lumOff val="80000"/>
              <a:alpha val="2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contourClr>
              <a:schemeClr val="lt1"/>
            </a:contourClr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63762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Scattering.signal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762000"/>
            <a:ext cx="4488580" cy="4471987"/>
          </a:xfrm>
        </p:spPr>
      </p:pic>
      <p:sp>
        <p:nvSpPr>
          <p:cNvPr id="6" name="Rectangle 5"/>
          <p:cNvSpPr/>
          <p:nvPr/>
        </p:nvSpPr>
        <p:spPr>
          <a:xfrm>
            <a:off x="1066800" y="2819400"/>
            <a:ext cx="3581400" cy="320040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contourClr>
              <a:schemeClr val="lt1"/>
            </a:contourClr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7" name="Left Brace 6"/>
          <p:cNvSpPr/>
          <p:nvPr/>
        </p:nvSpPr>
        <p:spPr>
          <a:xfrm>
            <a:off x="381000" y="2438400"/>
            <a:ext cx="228600" cy="2438400"/>
          </a:xfrm>
          <a:prstGeom prst="leftBrac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724400" y="2799972"/>
            <a:ext cx="2180405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i="1" dirty="0" smtClean="0">
                <a:sym typeface="Wingdings" panose="05000000000000000000" pitchFamily="2" charset="2"/>
              </a:rPr>
              <a:t> Single output</a:t>
            </a:r>
            <a:r>
              <a:rPr lang="en-US" i="1" dirty="0">
                <a:sym typeface="Wingdings" panose="05000000000000000000" pitchFamily="2" charset="2"/>
              </a:rPr>
              <a:t> </a:t>
            </a:r>
            <a:r>
              <a:rPr lang="en-US" i="1" dirty="0" smtClean="0">
                <a:sym typeface="Wingdings" panose="05000000000000000000" pitchFamily="2" charset="2"/>
              </a:rPr>
              <a:t>file</a:t>
            </a:r>
            <a:endParaRPr lang="en-US" i="1" dirty="0" smtClean="0"/>
          </a:p>
        </p:txBody>
      </p:sp>
      <p:sp>
        <p:nvSpPr>
          <p:cNvPr id="9" name="Rectangle 8"/>
          <p:cNvSpPr/>
          <p:nvPr/>
        </p:nvSpPr>
        <p:spPr>
          <a:xfrm>
            <a:off x="1066800" y="3182112"/>
            <a:ext cx="2133600" cy="1353312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contourClr>
              <a:schemeClr val="lt1"/>
            </a:contourClr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 smtClean="0">
              <a:solidFill>
                <a:schemeClr val="tx1"/>
              </a:solidFill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3375322" y="3145536"/>
            <a:ext cx="4854278" cy="1359843"/>
            <a:chOff x="3375322" y="3145536"/>
            <a:chExt cx="4854278" cy="135984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/>
                <p:cNvSpPr txBox="1"/>
                <p:nvPr/>
              </p:nvSpPr>
              <p:spPr>
                <a:xfrm>
                  <a:off x="3375322" y="3145536"/>
                  <a:ext cx="1354986" cy="3416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>
                    <a:lnSpc>
                      <a:spcPct val="90000"/>
                    </a:lnSpc>
                  </a:pPr>
                  <a:r>
                    <a:rPr lang="en-US" i="1" dirty="0" smtClean="0">
                      <a:sym typeface="Wingdings" panose="05000000000000000000" pitchFamily="2" charset="2"/>
                    </a:rPr>
                    <a:t>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𝑖𝑛𝑐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</a:rPr>
                            <m:t>𝑄</m:t>
                          </m:r>
                          <m:r>
                            <a:rPr lang="en-US" i="1">
                              <a:latin typeface="Cambria Math"/>
                            </a:rPr>
                            <m:t>,</m:t>
                          </m:r>
                          <m:r>
                            <a:rPr lang="en-US" i="1">
                              <a:latin typeface="Cambria Math"/>
                            </a:rPr>
                            <m:t>𝑡</m:t>
                          </m:r>
                        </m:e>
                      </m:d>
                    </m:oMath>
                  </a14:m>
                  <a:endParaRPr lang="en-US" i="1" dirty="0" smtClean="0"/>
                </a:p>
              </p:txBody>
            </p:sp>
          </mc:Choice>
          <mc:Fallback xmlns="">
            <p:sp>
              <p:nvSpPr>
                <p:cNvPr id="10" name="TextBox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75322" y="3145536"/>
                  <a:ext cx="1354986" cy="341632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 l="-4054" t="-16071" b="-285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/>
                <p:cNvSpPr txBox="1"/>
                <p:nvPr/>
              </p:nvSpPr>
              <p:spPr>
                <a:xfrm>
                  <a:off x="3375322" y="3502152"/>
                  <a:ext cx="1784591" cy="3416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>
                    <a:lnSpc>
                      <a:spcPct val="90000"/>
                    </a:lnSpc>
                  </a:pPr>
                  <a:r>
                    <a:rPr lang="en-US" i="1" dirty="0" smtClean="0">
                      <a:sym typeface="Wingdings" panose="05000000000000000000" pitchFamily="2" charset="2"/>
                    </a:rPr>
                    <a:t>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𝑖𝑛𝑐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</a:rPr>
                            <m:t>𝑄</m:t>
                          </m:r>
                          <m:r>
                            <a:rPr lang="en-US" i="1">
                              <a:latin typeface="Cambria Math"/>
                            </a:rPr>
                            <m:t>,</m:t>
                          </m:r>
                          <m: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𝑡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  <m:t>≡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  <m:t>0</m:t>
                          </m:r>
                        </m:e>
                      </m:d>
                    </m:oMath>
                  </a14:m>
                  <a:endParaRPr lang="en-US" i="1" dirty="0" smtClean="0"/>
                </a:p>
              </p:txBody>
            </p:sp>
          </mc:Choice>
          <mc:Fallback xmlns="">
            <p:sp>
              <p:nvSpPr>
                <p:cNvPr id="11" name="TextBox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75322" y="3502152"/>
                  <a:ext cx="1784591" cy="341632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 l="-3082" t="-16071" b="-2678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/>
                <p:cNvSpPr txBox="1"/>
                <p:nvPr/>
              </p:nvSpPr>
              <p:spPr>
                <a:xfrm>
                  <a:off x="3375322" y="3831336"/>
                  <a:ext cx="4854278" cy="40825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>
                    <a:lnSpc>
                      <a:spcPct val="90000"/>
                    </a:lnSpc>
                  </a:pPr>
                  <a:r>
                    <a:rPr lang="en-US" i="1" dirty="0" smtClean="0">
                      <a:sym typeface="Wingdings" panose="05000000000000000000" pitchFamily="2" charset="2"/>
                    </a:rPr>
                    <a:t>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nary>
                            <m:naryPr>
                              <m:ctrlPr>
                                <a:rPr lang="en-US" i="1" smtClean="0"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∞</m:t>
                              </m:r>
                            </m:sub>
                            <m:sup>
                              <m:r>
                                <a:rPr lang="en-US" i="1" smtClean="0">
                                  <a:latin typeface="Cambria Math"/>
                                  <a:ea typeface="Cambria Math"/>
                                </a:rPr>
                                <m:t>∞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𝑖𝑛𝑐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𝑄</m:t>
                                  </m:r>
                                  <m:r>
                                    <a:rPr lang="en-US" i="1">
                                      <a:latin typeface="Cambria Math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/>
                                </a:rPr>
                                <m:t>𝑑𝑡</m:t>
                              </m:r>
                            </m:e>
                          </m:nary>
                          <m:r>
                            <a:rPr lang="en-US" b="0" i="1" smtClean="0">
                              <a:latin typeface="Cambria Math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𝑆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𝑖𝑛𝑐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</a:rPr>
                            <m:t>𝑄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𝐸</m:t>
                          </m:r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≡0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r>
                        <a:rPr lang="en-US" b="0" i="1" smtClean="0">
                          <a:latin typeface="Cambria Math"/>
                        </a:rPr>
                        <m:t>𝐸𝐼𝑆𝐹</m:t>
                      </m:r>
                      <m:r>
                        <a:rPr lang="en-US" b="0" i="1" smtClean="0">
                          <a:latin typeface="Cambria Math"/>
                        </a:rPr>
                        <m:t>(</m:t>
                      </m:r>
                      <m:r>
                        <a:rPr lang="en-US" b="0" i="1" smtClean="0">
                          <a:latin typeface="Cambria Math"/>
                        </a:rPr>
                        <m:t>𝑄</m:t>
                      </m:r>
                      <m:r>
                        <a:rPr lang="en-US" b="0" i="1" smtClean="0">
                          <a:latin typeface="Cambria Math"/>
                        </a:rPr>
                        <m:t>)</m:t>
                      </m:r>
                    </m:oMath>
                  </a14:m>
                  <a:endParaRPr lang="en-US" i="1" dirty="0" smtClean="0"/>
                </a:p>
              </p:txBody>
            </p:sp>
          </mc:Choice>
          <mc:Fallback xmlns="">
            <p:sp>
              <p:nvSpPr>
                <p:cNvPr id="12" name="TextBox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75322" y="3831336"/>
                  <a:ext cx="4854278" cy="408253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 l="-2638" t="-134848" b="-20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/>
                <p:cNvSpPr txBox="1"/>
                <p:nvPr/>
              </p:nvSpPr>
              <p:spPr>
                <a:xfrm>
                  <a:off x="3375322" y="4163747"/>
                  <a:ext cx="2131353" cy="3416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>
                    <a:lnSpc>
                      <a:spcPct val="90000"/>
                    </a:lnSpc>
                  </a:pPr>
                  <a:r>
                    <a:rPr lang="en-US" i="1" dirty="0" smtClean="0">
                      <a:sym typeface="Wingdings" panose="05000000000000000000" pitchFamily="2" charset="2"/>
                    </a:rPr>
                    <a:t>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i="1" smtClean="0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𝑖𝑛𝑐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𝑄</m:t>
                                  </m:r>
                                  <m:r>
                                    <a:rPr lang="en-US" i="1">
                                      <a:latin typeface="Cambria Math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/>
                                    </a:rPr>
                                    <m:t>𝐸</m:t>
                                  </m:r>
                                  <m:r>
                                    <a:rPr lang="en-US" i="1">
                                      <a:latin typeface="Cambria Math"/>
                                      <a:ea typeface="Cambria Math"/>
                                    </a:rPr>
                                    <m:t>≡0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</m:oMath>
                  </a14:m>
                  <a:endParaRPr lang="en-US" i="1" dirty="0" smtClean="0"/>
                </a:p>
              </p:txBody>
            </p:sp>
          </mc:Choice>
          <mc:Fallback xmlns="">
            <p:sp>
              <p:nvSpPr>
                <p:cNvPr id="13" name="TextBox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75322" y="4163747"/>
                  <a:ext cx="2131353" cy="341632"/>
                </a:xfrm>
                <a:prstGeom prst="rect">
                  <a:avLst/>
                </a:prstGeom>
                <a:blipFill rotWithShape="1">
                  <a:blip r:embed="rId6"/>
                  <a:stretch>
                    <a:fillRect l="-2579" t="-16071" b="-285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4934800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 and Guide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52400" y="762000"/>
            <a:ext cx="8967840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tx2"/>
              </a:buClr>
              <a:buFont typeface="Wingdings" panose="05000000000000000000" pitchFamily="2" charset="2"/>
              <a:buChar char="q"/>
            </a:pPr>
            <a:r>
              <a:rPr lang="en-US" dirty="0" smtClean="0"/>
              <a:t>Reference:</a:t>
            </a:r>
          </a:p>
          <a:p>
            <a:pPr marL="341313">
              <a:lnSpc>
                <a:spcPct val="150000"/>
              </a:lnSpc>
              <a:buClr>
                <a:schemeClr val="tx2"/>
              </a:buClr>
            </a:pPr>
            <a:r>
              <a:rPr lang="en-US" dirty="0" smtClean="0"/>
              <a:t>B. Lindner and J. C. Smith, </a:t>
            </a:r>
            <a:r>
              <a:rPr lang="en-US" i="1" dirty="0"/>
              <a:t>Computer Physics </a:t>
            </a:r>
            <a:r>
              <a:rPr lang="en-US" i="1" dirty="0" smtClean="0"/>
              <a:t>Communications </a:t>
            </a:r>
            <a:r>
              <a:rPr lang="en-US" b="1" dirty="0" smtClean="0"/>
              <a:t>183 </a:t>
            </a:r>
            <a:r>
              <a:rPr lang="en-US" dirty="0" smtClean="0"/>
              <a:t>(7) 1491-1501</a:t>
            </a:r>
          </a:p>
          <a:p>
            <a:pPr marL="341313">
              <a:lnSpc>
                <a:spcPct val="150000"/>
              </a:lnSpc>
              <a:buClr>
                <a:schemeClr val="tx2"/>
              </a:buClr>
            </a:pPr>
            <a:r>
              <a:rPr lang="en-US" b="0" dirty="0" err="1" smtClean="0">
                <a:ea typeface="Cambria Math"/>
              </a:rPr>
              <a:t>Github</a:t>
            </a:r>
            <a:r>
              <a:rPr lang="en-US" b="0" dirty="0" smtClean="0">
                <a:ea typeface="Cambria Math"/>
              </a:rPr>
              <a:t> </a:t>
            </a:r>
            <a:r>
              <a:rPr lang="en-US" b="0" dirty="0" smtClean="0">
                <a:ea typeface="Cambria Math"/>
                <a:sym typeface="Wingdings" panose="05000000000000000000" pitchFamily="2" charset="2"/>
              </a:rPr>
              <a:t> </a:t>
            </a:r>
            <a:r>
              <a:rPr lang="en-US" b="0" dirty="0" err="1" smtClean="0">
                <a:ea typeface="Cambria Math"/>
                <a:sym typeface="Wingdings" panose="05000000000000000000" pitchFamily="2" charset="2"/>
              </a:rPr>
              <a:t>sassena</a:t>
            </a:r>
            <a:r>
              <a:rPr lang="en-US" b="0" dirty="0" smtClean="0">
                <a:ea typeface="Cambria Math"/>
                <a:sym typeface="Wingdings" panose="05000000000000000000" pitchFamily="2" charset="2"/>
              </a:rPr>
              <a:t> </a:t>
            </a:r>
            <a:r>
              <a:rPr lang="en-US" b="1" dirty="0" smtClean="0">
                <a:ea typeface="Cambria Math"/>
              </a:rPr>
              <a:t>reference_paper.pdf</a:t>
            </a:r>
          </a:p>
          <a:p>
            <a:pPr>
              <a:lnSpc>
                <a:spcPct val="150000"/>
              </a:lnSpc>
              <a:buClr>
                <a:schemeClr val="tx2"/>
              </a:buClr>
            </a:pPr>
            <a:endParaRPr lang="en-US" b="1" dirty="0" smtClean="0">
              <a:ea typeface="Cambria Math"/>
            </a:endParaRPr>
          </a:p>
          <a:p>
            <a:pPr marL="285750" indent="-285750">
              <a:lnSpc>
                <a:spcPct val="150000"/>
              </a:lnSpc>
              <a:buClr>
                <a:schemeClr val="tx2"/>
              </a:buClr>
              <a:buFont typeface="Wingdings" panose="05000000000000000000" pitchFamily="2" charset="2"/>
              <a:buChar char="q"/>
            </a:pPr>
            <a:r>
              <a:rPr lang="en-US" dirty="0" smtClean="0"/>
              <a:t>Guide:</a:t>
            </a:r>
          </a:p>
          <a:p>
            <a:pPr marL="341313">
              <a:lnSpc>
                <a:spcPct val="150000"/>
              </a:lnSpc>
              <a:buClr>
                <a:schemeClr val="tx2"/>
              </a:buClr>
            </a:pPr>
            <a:r>
              <a:rPr lang="en-US" dirty="0" err="1">
                <a:ea typeface="Cambria Math"/>
              </a:rPr>
              <a:t>Github</a:t>
            </a:r>
            <a:r>
              <a:rPr lang="en-US" dirty="0">
                <a:ea typeface="Cambria Math"/>
              </a:rPr>
              <a:t> </a:t>
            </a:r>
            <a:r>
              <a:rPr lang="en-US" dirty="0">
                <a:ea typeface="Cambria Math"/>
                <a:sym typeface="Wingdings" panose="05000000000000000000" pitchFamily="2" charset="2"/>
              </a:rPr>
              <a:t> </a:t>
            </a:r>
            <a:r>
              <a:rPr lang="en-US" dirty="0" err="1">
                <a:ea typeface="Cambria Math"/>
                <a:sym typeface="Wingdings" panose="05000000000000000000" pitchFamily="2" charset="2"/>
              </a:rPr>
              <a:t>sassena</a:t>
            </a:r>
            <a:r>
              <a:rPr lang="en-US" dirty="0">
                <a:ea typeface="Cambria Math"/>
                <a:sym typeface="Wingdings" panose="05000000000000000000" pitchFamily="2" charset="2"/>
              </a:rPr>
              <a:t>  </a:t>
            </a:r>
            <a:r>
              <a:rPr lang="en-US" b="1" dirty="0" smtClean="0"/>
              <a:t>reference_input_configurations.pdf</a:t>
            </a:r>
          </a:p>
        </p:txBody>
      </p:sp>
    </p:spTree>
    <p:extLst>
      <p:ext uri="{BB962C8B-B14F-4D97-AF65-F5344CB8AC3E}">
        <p14:creationId xmlns:p14="http://schemas.microsoft.com/office/powerpoint/2010/main" val="6103770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1144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2910" y="402336"/>
            <a:ext cx="8636290" cy="484748"/>
          </a:xfrm>
        </p:spPr>
        <p:txBody>
          <a:bodyPr/>
          <a:lstStyle/>
          <a:p>
            <a:r>
              <a:rPr lang="en-US" dirty="0" smtClean="0"/>
              <a:t>What is                       ?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3050154" y="2454407"/>
            <a:ext cx="311989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/>
              <a:t>http://www.sassena.org/</a:t>
            </a:r>
          </a:p>
        </p:txBody>
      </p:sp>
      <p:pic>
        <p:nvPicPr>
          <p:cNvPr id="1026" name="Picture 2" descr="http://www.sassena.org/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1675" y="4354"/>
            <a:ext cx="257175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304800" y="1147465"/>
            <a:ext cx="86106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dirty="0" smtClean="0"/>
              <a:t>“</a:t>
            </a:r>
            <a:r>
              <a:rPr lang="en-US" dirty="0" err="1" smtClean="0"/>
              <a:t>Sassena</a:t>
            </a:r>
            <a:r>
              <a:rPr lang="en-US" dirty="0" smtClean="0"/>
              <a:t> </a:t>
            </a:r>
            <a:r>
              <a:rPr lang="en-US" dirty="0"/>
              <a:t>is a </a:t>
            </a:r>
            <a:r>
              <a:rPr lang="en-US" b="1" dirty="0"/>
              <a:t>highly scalable parallelized</a:t>
            </a:r>
            <a:r>
              <a:rPr lang="en-US" dirty="0"/>
              <a:t> software for calculating </a:t>
            </a:r>
            <a:r>
              <a:rPr lang="en-US" b="1" dirty="0"/>
              <a:t>neutron and </a:t>
            </a:r>
            <a:r>
              <a:rPr lang="en-US" b="1" dirty="0" smtClean="0"/>
              <a:t>X-ray </a:t>
            </a:r>
            <a:r>
              <a:rPr lang="en-US" b="1" dirty="0"/>
              <a:t>scattering</a:t>
            </a:r>
            <a:r>
              <a:rPr lang="en-US" dirty="0"/>
              <a:t> intensities from </a:t>
            </a:r>
            <a:r>
              <a:rPr lang="en-US" b="1" dirty="0" smtClean="0"/>
              <a:t>molecular </a:t>
            </a:r>
            <a:r>
              <a:rPr lang="en-US" b="1" dirty="0"/>
              <a:t>dynamics simulations</a:t>
            </a:r>
            <a:r>
              <a:rPr lang="en-US" dirty="0" smtClean="0"/>
              <a:t>.”</a:t>
            </a:r>
            <a:endParaRPr lang="en-US" dirty="0"/>
          </a:p>
        </p:txBody>
      </p:sp>
      <p:pic>
        <p:nvPicPr>
          <p:cNvPr id="1028" name="Picture 4" descr="scattering-schema-cellulos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5100" y="3276600"/>
            <a:ext cx="3810000" cy="2047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17970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28599" y="914400"/>
            <a:ext cx="361509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Clr>
                <a:schemeClr val="tx2"/>
              </a:buClr>
              <a:buFont typeface="Wingdings" panose="05000000000000000000" pitchFamily="2" charset="2"/>
              <a:buChar char="q"/>
            </a:pPr>
            <a:r>
              <a:rPr lang="en-US" dirty="0" smtClean="0"/>
              <a:t>What does </a:t>
            </a:r>
            <a:r>
              <a:rPr lang="en-US" dirty="0" err="1" smtClean="0"/>
              <a:t>Sassena</a:t>
            </a:r>
            <a:r>
              <a:rPr lang="en-US" dirty="0" smtClean="0"/>
              <a:t> compute?</a:t>
            </a:r>
          </a:p>
          <a:p>
            <a:pPr marL="285750" indent="-285750">
              <a:lnSpc>
                <a:spcPct val="200000"/>
              </a:lnSpc>
              <a:buClr>
                <a:schemeClr val="tx2"/>
              </a:buClr>
              <a:buFont typeface="Wingdings" panose="05000000000000000000" pitchFamily="2" charset="2"/>
              <a:buChar char="q"/>
            </a:pPr>
            <a:r>
              <a:rPr lang="en-US" dirty="0" smtClean="0"/>
              <a:t>Features</a:t>
            </a:r>
          </a:p>
          <a:p>
            <a:pPr marL="285750" indent="-285750">
              <a:lnSpc>
                <a:spcPct val="200000"/>
              </a:lnSpc>
              <a:buClr>
                <a:schemeClr val="tx2"/>
              </a:buClr>
              <a:buFont typeface="Wingdings" panose="05000000000000000000" pitchFamily="2" charset="2"/>
              <a:buChar char="q"/>
            </a:pPr>
            <a:r>
              <a:rPr lang="en-US" dirty="0" smtClean="0"/>
              <a:t>Reference</a:t>
            </a:r>
          </a:p>
        </p:txBody>
      </p:sp>
    </p:spTree>
    <p:extLst>
      <p:ext uri="{BB962C8B-B14F-4D97-AF65-F5344CB8AC3E}">
        <p14:creationId xmlns:p14="http://schemas.microsoft.com/office/powerpoint/2010/main" val="13846431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Coherent Scattering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28600" y="838200"/>
            <a:ext cx="7103227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tx2"/>
              </a:buClr>
              <a:buFont typeface="Wingdings" panose="05000000000000000000" pitchFamily="2" charset="2"/>
              <a:buChar char="q"/>
            </a:pPr>
            <a:r>
              <a:rPr lang="en-US" i="1" dirty="0" smtClean="0"/>
              <a:t>Coherent</a:t>
            </a:r>
            <a:r>
              <a:rPr lang="en-US" dirty="0" smtClean="0"/>
              <a:t> intermediate (time-dependent) dynamic structure factor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354884" y="3363669"/>
                <a:ext cx="4842479" cy="4994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9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𝑐𝑜h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𝑄</m:t>
                              </m:r>
                            </m:e>
                          </m:acc>
                          <m:r>
                            <a:rPr lang="en-US" i="1">
                              <a:latin typeface="Cambria Math"/>
                            </a:rPr>
                            <m:t>,</m:t>
                          </m:r>
                          <m:r>
                            <a:rPr lang="en-US" i="1"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 smtClean="0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𝑐𝑜h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i="1">
                                              <a:latin typeface="Cambria Math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𝑄</m:t>
                                          </m:r>
                                        </m:e>
                                      </m:acc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solidFill>
                                                <a:schemeClr val="tx2"/>
                                              </a:solidFill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tx2"/>
                                              </a:solidFill>
                                              <a:latin typeface="Cambria Math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solidFill>
                                                <a:schemeClr val="tx2"/>
                                              </a:solidFill>
                                              <a:latin typeface="Cambria Math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i="1">
                                      <a:latin typeface="Cambria Math"/>
                                      <a:ea typeface="Cambria Math"/>
                                    </a:rPr>
                                    <m:t>∙</m:t>
                                  </m:r>
                                  <m:sSubSup>
                                    <m:sSubSupPr>
                                      <m:ctrlPr>
                                        <a:rPr lang="en-US" i="1" smtClean="0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𝑐𝑜h</m:t>
                                      </m:r>
                                    </m:sub>
                                    <m:sup>
                                      <m:r>
                                        <a:rPr lang="en-US" i="1" smtClean="0">
                                          <a:solidFill>
                                            <a:srgbClr val="FF0000"/>
                                          </a:solidFill>
                                          <a:latin typeface="Cambria Math"/>
                                        </a:rPr>
                                        <m:t>∗</m:t>
                                      </m:r>
                                    </m:sup>
                                  </m:sSubSup>
                                  <m:d>
                                    <m:d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i="1">
                                              <a:latin typeface="Cambria Math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𝑄</m:t>
                                          </m:r>
                                        </m:e>
                                      </m:acc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solidFill>
                                                <a:schemeClr val="tx2"/>
                                              </a:solidFill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tx2"/>
                                              </a:solidFill>
                                              <a:latin typeface="Cambria Math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solidFill>
                                                <a:schemeClr val="tx2"/>
                                              </a:solidFill>
                                              <a:latin typeface="Cambria Math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+</m:t>
                                      </m:r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b>
                              <m:sSub>
                                <m:sSubPr>
                                  <m:ctrlPr>
                                    <a:rPr lang="en-US" i="1" smtClean="0">
                                      <a:solidFill>
                                        <a:schemeClr val="tx2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tx2"/>
                                      </a:solidFill>
                                      <a:latin typeface="Cambria Math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2"/>
                                      </a:solidFill>
                                      <a:latin typeface="Cambria Math"/>
                                    </a:rPr>
                                    <m:t>0</m:t>
                                  </m:r>
                                </m:sub>
                              </m:sSub>
                            </m:sub>
                          </m:sSub>
                        </m:e>
                        <m:sub/>
                      </m:sSub>
                    </m:oMath>
                  </m:oMathPara>
                </a14:m>
                <a:endParaRPr lang="en-US" dirty="0" smtClean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4884" y="3363669"/>
                <a:ext cx="4842479" cy="499432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" name="Group 22"/>
          <p:cNvGrpSpPr/>
          <p:nvPr/>
        </p:nvGrpSpPr>
        <p:grpSpPr>
          <a:xfrm>
            <a:off x="1143000" y="1752600"/>
            <a:ext cx="5660205" cy="793359"/>
            <a:chOff x="3834708" y="2330841"/>
            <a:chExt cx="5660205" cy="79335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/>
                <p:cNvSpPr txBox="1"/>
                <p:nvPr/>
              </p:nvSpPr>
              <p:spPr>
                <a:xfrm>
                  <a:off x="3834708" y="2330841"/>
                  <a:ext cx="3105016" cy="79335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>
                    <a:lnSpc>
                      <a:spcPct val="9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𝑐𝑜h</m:t>
                            </m:r>
                          </m:sub>
                        </m:sSub>
                        <m:d>
                          <m:dPr>
                            <m:ctrlPr>
                              <a:rPr lang="en-US" i="1" smtClean="0">
                                <a:latin typeface="Cambria Math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𝑄</m:t>
                                </m:r>
                              </m:e>
                            </m:acc>
                            <m:r>
                              <a:rPr lang="en-US" i="1">
                                <a:latin typeface="Cambria Math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𝑡</m:t>
                            </m:r>
                          </m:e>
                        </m:d>
                        <m:r>
                          <a:rPr lang="en-US" b="0" i="1" smtClean="0">
                            <a:latin typeface="Cambria Math"/>
                          </a:rPr>
                          <m:t>=</m:t>
                        </m:r>
                        <m:nary>
                          <m:naryPr>
                            <m:chr m:val="∑"/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=1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US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/>
                                  </a:rPr>
                                  <m:t>𝑎𝑡</m:t>
                                </m:r>
                              </m:sub>
                            </m:sSub>
                          </m:sup>
                          <m:e>
                            <m:sSubSup>
                              <m:sSubSupPr>
                                <m:ctrlPr>
                                  <a:rPr lang="en-US" b="0" i="1" smtClean="0">
                                    <a:latin typeface="Cambria Math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/>
                                  </a:rPr>
                                  <m:t>𝑐𝑜h</m:t>
                                </m:r>
                                <m:r>
                                  <a:rPr lang="en-US" b="0" i="1" smtClean="0">
                                    <a:latin typeface="Cambria Math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latin typeface="Cambria Math"/>
                                  </a:rPr>
                                  <m:t>𝑖</m:t>
                                </m:r>
                              </m:sub>
                              <m:sup/>
                            </m:sSubSup>
                            <m:sSup>
                              <m:sSupPr>
                                <m:ctrlPr>
                                  <a:rPr lang="en-US" b="0" i="1" smtClean="0">
                                    <a:latin typeface="Cambria Math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/>
                                  </a:rPr>
                                  <m:t>𝑖</m:t>
                                </m:r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latin typeface="Cambria Math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𝑄</m:t>
                                    </m:r>
                                  </m:e>
                                </m:acc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 smtClean="0">
                                            <a:latin typeface="Cambria Math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latin typeface="Cambria Math"/>
                                          </a:rPr>
                                          <m:t>𝑟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𝑖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𝑡</m:t>
                                    </m:r>
                                  </m:e>
                                </m:d>
                              </m:sup>
                            </m:sSup>
                          </m:e>
                        </m:nary>
                      </m:oMath>
                    </m:oMathPara>
                  </a14:m>
                  <a:endParaRPr lang="en-US" dirty="0" smtClean="0"/>
                </a:p>
              </p:txBody>
            </p:sp>
          </mc:Choice>
          <mc:Fallback xmlns="">
            <p:sp>
              <p:nvSpPr>
                <p:cNvPr id="7" name="TextBox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34708" y="2330841"/>
                  <a:ext cx="3105016" cy="793359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" name="TextBox 20"/>
            <p:cNvSpPr txBox="1"/>
            <p:nvPr/>
          </p:nvSpPr>
          <p:spPr>
            <a:xfrm>
              <a:off x="6735823" y="2497485"/>
              <a:ext cx="2759090" cy="5909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 algn="ctr">
                <a:lnSpc>
                  <a:spcPct val="90000"/>
                </a:lnSpc>
                <a:buFont typeface="Wingdings"/>
                <a:buChar char="ß"/>
              </a:pPr>
              <a:r>
                <a:rPr lang="en-US" dirty="0" smtClean="0"/>
                <a:t>system amplitude, for</a:t>
              </a:r>
            </a:p>
            <a:p>
              <a:pPr marL="339725" algn="ctr">
                <a:lnSpc>
                  <a:spcPct val="90000"/>
                </a:lnSpc>
              </a:pPr>
              <a:r>
                <a:rPr lang="en-US" dirty="0" smtClean="0"/>
                <a:t>every trajectory frame</a:t>
              </a:r>
            </a:p>
          </p:txBody>
        </p:sp>
      </p:grpSp>
      <p:sp>
        <p:nvSpPr>
          <p:cNvPr id="24" name="Down Arrow 23"/>
          <p:cNvSpPr/>
          <p:nvPr/>
        </p:nvSpPr>
        <p:spPr>
          <a:xfrm>
            <a:off x="3433975" y="2757444"/>
            <a:ext cx="381000" cy="323216"/>
          </a:xfrm>
          <a:prstGeom prst="downArrow">
            <a:avLst/>
          </a:prstGeom>
          <a:solidFill>
            <a:schemeClr val="bg2"/>
          </a:solidFill>
          <a:ln w="28575">
            <a:solidFill>
              <a:schemeClr val="accent1"/>
            </a:solidFill>
          </a:ln>
          <a:effectLst/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contourClr>
              <a:schemeClr val="lt1"/>
            </a:contourClr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8" name="Down Arrow 17"/>
          <p:cNvSpPr/>
          <p:nvPr/>
        </p:nvSpPr>
        <p:spPr>
          <a:xfrm>
            <a:off x="3434515" y="4186828"/>
            <a:ext cx="381000" cy="323216"/>
          </a:xfrm>
          <a:prstGeom prst="downArrow">
            <a:avLst/>
          </a:prstGeom>
          <a:solidFill>
            <a:schemeClr val="bg2"/>
          </a:solidFill>
          <a:ln w="28575">
            <a:solidFill>
              <a:schemeClr val="accent1"/>
            </a:solidFill>
          </a:ln>
          <a:effectLst/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contourClr>
              <a:schemeClr val="lt1"/>
            </a:contourClr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 smtClean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2443915" y="4738644"/>
                <a:ext cx="2812885" cy="56400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𝑐𝑜h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𝑄</m:t>
                          </m:r>
                          <m:r>
                            <a:rPr lang="en-US" b="0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solidFill>
                            <a:prstClr val="black"/>
                          </a:solidFill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b="0" i="1" smtClean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𝑐𝑜h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𝑄</m:t>
                                      </m:r>
                                    </m:e>
                                  </m:acc>
                                  <m:r>
                                    <a:rPr lang="en-US" i="1">
                                      <a:latin typeface="Cambria Math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</m:e>
                        <m:sub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i="1">
                                  <a:latin typeface="Cambria Math"/>
                                  <a:ea typeface="Cambria Math"/>
                                </a:rPr>
                                <m:t>Ω</m:t>
                              </m:r>
                            </m:e>
                            <m:sub>
                              <m:acc>
                                <m:accPr>
                                  <m:chr m:val="⃗"/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𝑄</m:t>
                                  </m:r>
                                </m:e>
                              </m:acc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3915" y="4738644"/>
                <a:ext cx="2812885" cy="564001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Double Bracket 12"/>
          <p:cNvSpPr/>
          <p:nvPr/>
        </p:nvSpPr>
        <p:spPr>
          <a:xfrm>
            <a:off x="3176128" y="4129044"/>
            <a:ext cx="944187" cy="475616"/>
          </a:xfrm>
          <a:prstGeom prst="bracketPair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6086294" y="3198370"/>
            <a:ext cx="2448106" cy="8402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90000"/>
              </a:lnSpc>
              <a:buClr>
                <a:schemeClr val="tx2"/>
              </a:buClr>
              <a:buFont typeface="Courier New" panose="02070309020205020404" pitchFamily="49" charset="0"/>
              <a:buChar char="o"/>
            </a:pPr>
            <a:r>
              <a:rPr lang="en-US" dirty="0" smtClean="0"/>
              <a:t>crystal (phonons)</a:t>
            </a:r>
          </a:p>
          <a:p>
            <a:pPr marL="285750" indent="-285750">
              <a:lnSpc>
                <a:spcPct val="90000"/>
              </a:lnSpc>
              <a:buClr>
                <a:schemeClr val="tx2"/>
              </a:buClr>
              <a:buFont typeface="Courier New" panose="02070309020205020404" pitchFamily="49" charset="0"/>
              <a:buChar char="o"/>
            </a:pPr>
            <a:r>
              <a:rPr lang="en-US" dirty="0" smtClean="0"/>
              <a:t>cell membrane</a:t>
            </a:r>
          </a:p>
          <a:p>
            <a:pPr marL="285750" indent="-285750">
              <a:lnSpc>
                <a:spcPct val="90000"/>
              </a:lnSpc>
              <a:buClr>
                <a:schemeClr val="tx2"/>
              </a:buClr>
              <a:buFont typeface="Courier New" panose="02070309020205020404" pitchFamily="49" charset="0"/>
              <a:buChar char="o"/>
            </a:pPr>
            <a:r>
              <a:rPr lang="en-US" dirty="0" smtClean="0"/>
              <a:t>anisotropic system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339515" y="4584214"/>
            <a:ext cx="2961067" cy="8402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90000"/>
              </a:lnSpc>
              <a:buClr>
                <a:schemeClr val="tx2"/>
              </a:buClr>
              <a:buFont typeface="Courier New" panose="02070309020205020404" pitchFamily="49" charset="0"/>
              <a:buChar char="o"/>
            </a:pPr>
            <a:r>
              <a:rPr lang="en-US" dirty="0" smtClean="0"/>
              <a:t>solvent</a:t>
            </a:r>
          </a:p>
          <a:p>
            <a:pPr marL="285750" indent="-285750">
              <a:lnSpc>
                <a:spcPct val="90000"/>
              </a:lnSpc>
              <a:buClr>
                <a:schemeClr val="tx2"/>
              </a:buClr>
              <a:buFont typeface="Courier New" panose="02070309020205020404" pitchFamily="49" charset="0"/>
              <a:buChar char="o"/>
            </a:pPr>
            <a:r>
              <a:rPr lang="en-US" dirty="0" smtClean="0"/>
              <a:t>micro-crystalline powder</a:t>
            </a:r>
          </a:p>
          <a:p>
            <a:pPr marL="285750" indent="-285750">
              <a:lnSpc>
                <a:spcPct val="90000"/>
              </a:lnSpc>
              <a:buClr>
                <a:schemeClr val="tx2"/>
              </a:buClr>
              <a:buFont typeface="Courier New" panose="02070309020205020404" pitchFamily="49" charset="0"/>
              <a:buChar char="o"/>
            </a:pPr>
            <a:r>
              <a:rPr lang="en-US" dirty="0" smtClean="0"/>
              <a:t>isotropic system</a:t>
            </a:r>
          </a:p>
        </p:txBody>
      </p:sp>
    </p:spTree>
    <p:extLst>
      <p:ext uri="{BB962C8B-B14F-4D97-AF65-F5344CB8AC3E}">
        <p14:creationId xmlns:p14="http://schemas.microsoft.com/office/powerpoint/2010/main" val="1215010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Incoherent scattering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28600" y="838200"/>
            <a:ext cx="7244291" cy="4565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tx2"/>
              </a:buClr>
              <a:buFont typeface="Wingdings" panose="05000000000000000000" pitchFamily="2" charset="2"/>
              <a:buChar char="q"/>
            </a:pPr>
            <a:r>
              <a:rPr lang="en-US" i="1" dirty="0" smtClean="0"/>
              <a:t>Incoherent </a:t>
            </a:r>
            <a:r>
              <a:rPr lang="en-US" dirty="0" smtClean="0"/>
              <a:t>intermediate (time-dependent) dynamic structure factor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2921626" y="3505200"/>
                <a:ext cx="3137141" cy="7933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9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𝑖𝑛𝑐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𝑄</m:t>
                              </m:r>
                            </m:e>
                          </m:acc>
                          <m:r>
                            <a:rPr lang="en-US" b="0" i="1" smtClean="0">
                              <a:latin typeface="Cambria Math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/>
                            </a:rPr>
                            <m:t>𝑖</m:t>
                          </m:r>
                          <m:r>
                            <a:rPr lang="en-US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𝑎𝑡</m:t>
                              </m:r>
                            </m:sub>
                          </m:sSub>
                        </m:sup>
                        <m:e>
                          <m:sSup>
                            <m:sSup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𝑖𝑛𝑐</m:t>
                                      </m:r>
                                      <m:r>
                                        <a:rPr lang="en-US" b="0" i="1" smtClean="0">
                                          <a:latin typeface="Cambria Math"/>
                                        </a:rPr>
                                        <m:t>,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b="0" i="1" smtClean="0">
                                              <a:latin typeface="Cambria Math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b="0" i="1" smtClean="0">
                                              <a:latin typeface="Cambria Math"/>
                                            </a:rPr>
                                            <m:t>𝑄</m:t>
                                          </m:r>
                                        </m:e>
                                      </m:acc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𝑡</m:t>
                                      </m:r>
                                    </m:e>
                                  </m:d>
                                  <m:r>
                                    <m:rPr>
                                      <m:nor/>
                                    </m:rPr>
                                    <a:rPr lang="en-US" dirty="0"/>
                                    <m:t> 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 smtClean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1626" y="3505200"/>
                <a:ext cx="3137141" cy="793359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3161810" y="1295400"/>
                <a:ext cx="2424510" cy="4064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9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𝑖𝑛𝑐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bSup>
                        <m:sSubSupPr>
                          <m:ctrlPr>
                            <a:rPr lang="en-US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/>
                            </a:rPr>
                            <m:t>𝑏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/>
                            </a:rPr>
                            <m:t>𝑖𝑛</m:t>
                          </m:r>
                          <m:r>
                            <a:rPr lang="en-US" i="1">
                              <a:latin typeface="Cambria Math"/>
                            </a:rPr>
                            <m:t>𝑐</m:t>
                          </m:r>
                        </m:sup>
                      </m:sSubSup>
                      <m:sSup>
                        <m:sSupPr>
                          <m:ctrlPr>
                            <a:rPr lang="en-US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latin typeface="Cambria Math"/>
                            </a:rPr>
                            <m:t>𝑖</m:t>
                          </m:r>
                          <m:acc>
                            <m:accPr>
                              <m:chr m:val="⃗"/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𝑄</m:t>
                              </m:r>
                            </m:e>
                          </m:acc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𝑟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𝑡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dirty="0" smtClean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1810" y="1295400"/>
                <a:ext cx="2424510" cy="406458"/>
              </a:xfrm>
              <a:prstGeom prst="rect">
                <a:avLst/>
              </a:prstGeom>
              <a:blipFill rotWithShape="1">
                <a:blip r:embed="rId3"/>
                <a:stretch>
                  <a:fillRect t="-10606" b="-1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/>
          <p:cNvSpPr txBox="1"/>
          <p:nvPr/>
        </p:nvSpPr>
        <p:spPr>
          <a:xfrm>
            <a:off x="516687" y="3011168"/>
            <a:ext cx="2557110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dirty="0" smtClean="0"/>
              <a:t>intensity for each atom</a:t>
            </a:r>
          </a:p>
        </p:txBody>
      </p:sp>
      <p:sp>
        <p:nvSpPr>
          <p:cNvPr id="24" name="Down Arrow 23"/>
          <p:cNvSpPr/>
          <p:nvPr/>
        </p:nvSpPr>
        <p:spPr>
          <a:xfrm>
            <a:off x="4183565" y="1819592"/>
            <a:ext cx="381000" cy="323216"/>
          </a:xfrm>
          <a:prstGeom prst="downArrow">
            <a:avLst/>
          </a:prstGeom>
          <a:solidFill>
            <a:schemeClr val="bg2"/>
          </a:solidFill>
          <a:ln w="28575">
            <a:solidFill>
              <a:schemeClr val="accent1"/>
            </a:solidFill>
          </a:ln>
          <a:effectLst/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contourClr>
              <a:schemeClr val="lt1"/>
            </a:contourClr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 smtClean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2050511" y="2209800"/>
                <a:ext cx="5102615" cy="55919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i="1" smtClean="0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𝑖𝑛𝑐</m:t>
                                  </m:r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i="1" smtClean="0">
                                          <a:latin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latin typeface="Cambria Math"/>
                                        </a:rPr>
                                        <m:t>𝑄</m:t>
                                      </m:r>
                                    </m:e>
                                  </m:acc>
                                  <m:r>
                                    <a:rPr lang="en-US" i="1">
                                      <a:latin typeface="Cambria Math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m:rPr>
                                  <m:nor/>
                                </m:rPr>
                                <a:rPr lang="en-US" dirty="0"/>
                                <m:t> 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𝑖𝑛𝑐</m:t>
                                  </m:r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𝑄</m:t>
                                      </m:r>
                                    </m:e>
                                  </m:acc>
                                  <m:r>
                                    <a:rPr lang="en-US" i="1">
                                      <a:latin typeface="Cambria Math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chemeClr val="tx2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chemeClr val="tx2"/>
                                          </a:solidFill>
                                          <a:latin typeface="Cambria Math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chemeClr val="tx2"/>
                                          </a:solidFill>
                                          <a:latin typeface="Cambria Math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∙</m:t>
                              </m:r>
                              <m:sSubSup>
                                <m:sSubSupPr>
                                  <m:ctrlP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𝑖𝑛𝑐</m:t>
                                  </m:r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/>
                                    </a:rPr>
                                    <m:t>∗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𝑄</m:t>
                                      </m:r>
                                    </m:e>
                                  </m:acc>
                                  <m:r>
                                    <a:rPr lang="en-US" i="1">
                                      <a:latin typeface="Cambria Math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chemeClr val="tx2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chemeClr val="tx2"/>
                                          </a:solidFill>
                                          <a:latin typeface="Cambria Math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chemeClr val="tx2"/>
                                          </a:solidFill>
                                          <a:latin typeface="Cambria Math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/>
                                    </a:rPr>
                                    <m:t>+</m:t>
                                  </m:r>
                                  <m:r>
                                    <a:rPr lang="en-US" i="1">
                                      <a:latin typeface="Cambria Math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</m:e>
                        <m:sub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2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2"/>
                                  </a:solidFill>
                                  <a:latin typeface="Cambria Math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2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0511" y="2209800"/>
                <a:ext cx="5102615" cy="559192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Down Arrow 12"/>
          <p:cNvSpPr/>
          <p:nvPr/>
        </p:nvSpPr>
        <p:spPr>
          <a:xfrm>
            <a:off x="4183565" y="2981781"/>
            <a:ext cx="381000" cy="323216"/>
          </a:xfrm>
          <a:prstGeom prst="downArrow">
            <a:avLst/>
          </a:prstGeom>
          <a:solidFill>
            <a:schemeClr val="bg2"/>
          </a:solidFill>
          <a:ln w="28575">
            <a:solidFill>
              <a:schemeClr val="accent1"/>
            </a:solidFill>
          </a:ln>
          <a:effectLst/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contourClr>
              <a:schemeClr val="lt1"/>
            </a:contourClr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 smtClean="0">
              <a:solidFill>
                <a:schemeClr val="tx1"/>
              </a:solidFill>
            </a:endParaRPr>
          </a:p>
        </p:txBody>
      </p:sp>
      <p:cxnSp>
        <p:nvCxnSpPr>
          <p:cNvPr id="6" name="Straight Arrow Connector 5"/>
          <p:cNvCxnSpPr>
            <a:stCxn id="22" idx="0"/>
          </p:cNvCxnSpPr>
          <p:nvPr/>
        </p:nvCxnSpPr>
        <p:spPr>
          <a:xfrm flipV="1">
            <a:off x="1795242" y="2819400"/>
            <a:ext cx="319937" cy="191768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6099695" y="4648200"/>
            <a:ext cx="2383986" cy="8402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90000"/>
              </a:lnSpc>
              <a:buClr>
                <a:schemeClr val="tx2"/>
              </a:buClr>
              <a:buFont typeface="Courier New" panose="02070309020205020404" pitchFamily="49" charset="0"/>
              <a:buChar char="o"/>
            </a:pPr>
            <a:r>
              <a:rPr lang="en-US" dirty="0" smtClean="0"/>
              <a:t>solvent</a:t>
            </a:r>
          </a:p>
          <a:p>
            <a:pPr marL="285750" indent="-285750">
              <a:lnSpc>
                <a:spcPct val="90000"/>
              </a:lnSpc>
              <a:buClr>
                <a:schemeClr val="tx2"/>
              </a:buClr>
              <a:buFont typeface="Courier New" panose="02070309020205020404" pitchFamily="49" charset="0"/>
              <a:buChar char="o"/>
            </a:pPr>
            <a:r>
              <a:rPr lang="en-US" dirty="0" smtClean="0"/>
              <a:t>crystalline powder</a:t>
            </a:r>
          </a:p>
          <a:p>
            <a:pPr marL="285750" indent="-285750">
              <a:lnSpc>
                <a:spcPct val="90000"/>
              </a:lnSpc>
              <a:buClr>
                <a:schemeClr val="tx2"/>
              </a:buClr>
              <a:buFont typeface="Courier New" panose="02070309020205020404" pitchFamily="49" charset="0"/>
              <a:buChar char="o"/>
            </a:pPr>
            <a:r>
              <a:rPr lang="en-US" dirty="0" smtClean="0"/>
              <a:t>isotropic system</a:t>
            </a:r>
          </a:p>
        </p:txBody>
      </p:sp>
      <p:sp>
        <p:nvSpPr>
          <p:cNvPr id="18" name="Down Arrow 17"/>
          <p:cNvSpPr/>
          <p:nvPr/>
        </p:nvSpPr>
        <p:spPr>
          <a:xfrm>
            <a:off x="4191000" y="4495800"/>
            <a:ext cx="381000" cy="323216"/>
          </a:xfrm>
          <a:prstGeom prst="downArrow">
            <a:avLst/>
          </a:prstGeom>
          <a:solidFill>
            <a:schemeClr val="bg2"/>
          </a:solidFill>
          <a:ln w="28575">
            <a:solidFill>
              <a:schemeClr val="accent1"/>
            </a:solidFill>
          </a:ln>
          <a:effectLst/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contourClr>
              <a:schemeClr val="lt1"/>
            </a:contourClr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 smtClean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3271285" y="4953000"/>
                <a:ext cx="2744405" cy="5168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9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𝑖𝑛𝑐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</a:rPr>
                            <m:t>𝑄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𝑖𝑛𝑐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𝑄</m:t>
                                      </m:r>
                                    </m:e>
                                  </m:acc>
                                  <m:r>
                                    <a:rPr lang="en-US" i="1">
                                      <a:latin typeface="Cambria Math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</m:e>
                        <m:sub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i="1">
                                  <a:latin typeface="Cambria Math"/>
                                  <a:ea typeface="Cambria Math"/>
                                </a:rPr>
                                <m:t>Ω</m:t>
                              </m:r>
                            </m:e>
                            <m:sub>
                              <m:acc>
                                <m:accPr>
                                  <m:chr m:val="⃗"/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𝑄</m:t>
                                  </m:r>
                                </m:e>
                              </m:acc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 smtClean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1285" y="4953000"/>
                <a:ext cx="2744405" cy="516808"/>
              </a:xfrm>
              <a:prstGeom prst="rect">
                <a:avLst/>
              </a:prstGeom>
              <a:blipFill rotWithShape="1">
                <a:blip r:embed="rId5"/>
                <a:stretch>
                  <a:fillRect b="-3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/>
          <p:cNvSpPr txBox="1"/>
          <p:nvPr/>
        </p:nvSpPr>
        <p:spPr>
          <a:xfrm>
            <a:off x="6113938" y="3620768"/>
            <a:ext cx="2953862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90000"/>
              </a:lnSpc>
              <a:buClr>
                <a:schemeClr val="tx2"/>
              </a:buClr>
              <a:buFont typeface="Courier New" panose="02070309020205020404" pitchFamily="49" charset="0"/>
              <a:buChar char="o"/>
            </a:pPr>
            <a:r>
              <a:rPr lang="en-US" dirty="0" smtClean="0"/>
              <a:t>anisotropic diffusion under external field</a:t>
            </a:r>
          </a:p>
        </p:txBody>
      </p:sp>
    </p:spTree>
    <p:extLst>
      <p:ext uri="{BB962C8B-B14F-4D97-AF65-F5344CB8AC3E}">
        <p14:creationId xmlns:p14="http://schemas.microsoft.com/office/powerpoint/2010/main" val="1437999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Long Time Value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152400" y="762000"/>
                <a:ext cx="6724470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Clr>
                    <a:schemeClr val="tx2"/>
                  </a:buClr>
                  <a:buFont typeface="Wingdings" panose="05000000000000000000" pitchFamily="2" charset="2"/>
                  <a:buChar char="q"/>
                </a:pPr>
                <a:r>
                  <a:rPr lang="en-US" dirty="0" smtClean="0"/>
                  <a:t>Configurations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 smtClean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+</m:t>
                    </m:r>
                    <m:r>
                      <a:rPr lang="en-US" b="0" i="1" smtClean="0">
                        <a:latin typeface="Cambria Math"/>
                      </a:rPr>
                      <m:t>𝑡</m:t>
                    </m:r>
                  </m:oMath>
                </a14:m>
                <a:r>
                  <a:rPr lang="en-US" dirty="0" smtClean="0"/>
                  <a:t> are not correlated when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𝑡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→∞</m:t>
                    </m:r>
                  </m:oMath>
                </a14:m>
                <a:endParaRPr lang="en-US" b="0" dirty="0" smtClean="0">
                  <a:ea typeface="Cambria Math"/>
                </a:endParaRPr>
              </a:p>
              <a:p>
                <a:pPr marL="285750" indent="-285750">
                  <a:lnSpc>
                    <a:spcPct val="150000"/>
                  </a:lnSpc>
                  <a:buClr>
                    <a:schemeClr val="tx2"/>
                  </a:buClr>
                  <a:buFont typeface="Wingdings" panose="05000000000000000000" pitchFamily="2" charset="2"/>
                  <a:buChar char="q"/>
                </a:pPr>
                <a:r>
                  <a:rPr lang="en-US" dirty="0" smtClean="0"/>
                  <a:t>No correlations means much faster to compute</a:t>
                </a: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" y="762000"/>
                <a:ext cx="6724470" cy="923330"/>
              </a:xfrm>
              <a:prstGeom prst="rect">
                <a:avLst/>
              </a:prstGeom>
              <a:blipFill rotWithShape="1">
                <a:blip r:embed="rId2"/>
                <a:stretch>
                  <a:fillRect l="-544" b="-4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122115" y="1905000"/>
                <a:ext cx="9201493" cy="458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9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𝐼</m:t>
                          </m:r>
                        </m:e>
                        <m:sub>
                          <m:r>
                            <a:rPr lang="en-US" i="1" smtClean="0">
                              <a:solidFill>
                                <a:schemeClr val="tx2"/>
                              </a:solidFill>
                              <a:latin typeface="Cambria Math"/>
                            </a:rPr>
                            <m:t>𝑐𝑜h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𝑄</m:t>
                              </m:r>
                            </m:e>
                          </m:acc>
                          <m:r>
                            <a:rPr lang="en-US" i="1">
                              <a:latin typeface="Cambria Math"/>
                            </a:rPr>
                            <m:t>,</m:t>
                          </m:r>
                          <m: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𝑡</m:t>
                          </m:r>
                          <m: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  <m:t>→∞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 smtClean="0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𝑐𝑜h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i="1">
                                              <a:latin typeface="Cambria Math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𝑄</m:t>
                                          </m:r>
                                        </m:e>
                                      </m:acc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i="1">
                                      <a:latin typeface="Cambria Math"/>
                                      <a:ea typeface="Cambria Math"/>
                                    </a:rPr>
                                    <m:t>∙</m:t>
                                  </m:r>
                                  <m:sSubSup>
                                    <m:sSubSupPr>
                                      <m:ctrlPr>
                                        <a:rPr lang="en-US" i="1" smtClean="0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𝑐𝑜h</m:t>
                                      </m:r>
                                    </m:sub>
                                    <m:sup>
                                      <m:r>
                                        <a:rPr lang="en-US" i="1" smtClean="0">
                                          <a:solidFill>
                                            <a:srgbClr val="FF0000"/>
                                          </a:solidFill>
                                          <a:latin typeface="Cambria Math"/>
                                        </a:rPr>
                                        <m:t>∗</m:t>
                                      </m:r>
                                    </m:sup>
                                  </m:sSubSup>
                                  <m:d>
                                    <m:d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i="1">
                                              <a:latin typeface="Cambria Math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𝑄</m:t>
                                          </m:r>
                                        </m:e>
                                      </m:acc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+</m:t>
                                      </m:r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b>
                              <m:sSub>
                                <m:sSubPr>
                                  <m:ctrlPr>
                                    <a:rPr lang="en-US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0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→</m:t>
                          </m:r>
                          <m:sSub>
                            <m:sSubPr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𝑐𝑜h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</a:rPr>
                                            <m:t>𝑄</m:t>
                                          </m:r>
                                        </m:e>
                                      </m:acc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  <m:sub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0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i="1" smtClean="0">
                              <a:solidFill>
                                <a:schemeClr val="tx2"/>
                              </a:solidFill>
                              <a:latin typeface="Cambria Math"/>
                              <a:ea typeface="Cambria Math"/>
                            </a:rPr>
                            <m:t>∙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𝑐𝑜h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solidFill>
                                            <a:srgbClr val="FF0000"/>
                                          </a:solidFill>
                                          <a:latin typeface="Cambria Math"/>
                                        </a:rPr>
                                        <m:t>∗</m:t>
                                      </m:r>
                                    </m:sup>
                                  </m:sSubSup>
                                  <m:d>
                                    <m:d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</a:rPr>
                                            <m:t>𝑄</m:t>
                                          </m:r>
                                        </m:e>
                                      </m:acc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+</m:t>
                                      </m:r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b>
                              <m:sSub>
                                <m:sSubPr>
                                  <m:ctrlPr>
                                    <a:rPr lang="en-US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0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=</m:t>
                          </m:r>
                        </m:e>
                        <m:sub/>
                      </m:sSub>
                    </m:oMath>
                  </m:oMathPara>
                </a14:m>
                <a:endParaRPr lang="en-US" dirty="0" smtClean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115" y="1905000"/>
                <a:ext cx="9201493" cy="458331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1621642" y="2411500"/>
                <a:ext cx="5464958" cy="5815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=</m:t>
                          </m:r>
                          <m:d>
                            <m:dPr>
                              <m:begChr m:val="⟨"/>
                              <m:endChr m:val="⟩"/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𝑐𝑜h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𝑄</m:t>
                                      </m:r>
                                    </m:e>
                                  </m:acc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  <m:sub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sub>
                      </m:sSub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∙</m:t>
                      </m:r>
                      <m:sSubSup>
                        <m:sSubSup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Sup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𝑐𝑜h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𝑄</m:t>
                                      </m:r>
                                    </m:e>
                                  </m:acc>
                                  <m:r>
                                    <a:rPr lang="en-US" i="1">
                                      <a:latin typeface="Cambria Math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i="1" smtClean="0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  <m:sub>
                          <m:sSub>
                            <m:sSubPr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</a:rPr>
                                <m:t>0</m:t>
                              </m:r>
                            </m:sub>
                          </m:sSub>
                        </m:sub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</a:rPr>
                            <m:t>∗</m:t>
                          </m:r>
                        </m:sup>
                      </m:sSubSup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begChr m:val="⟨"/>
                                      <m:endChr m:val="⟩"/>
                                      <m:ctrlPr>
                                        <a:rPr lang="en-US" i="1">
                                          <a:solidFill>
                                            <a:srgbClr val="FF0000"/>
                                          </a:solidFill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/>
                                            </a:rPr>
                                            <m:t>𝐴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/>
                                            </a:rPr>
                                            <m:t>𝑐𝑜h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/>
                                            </a:rPr>
                                          </m:ctrlPr>
                                        </m:dPr>
                                        <m:e>
                                          <m:acc>
                                            <m:accPr>
                                              <m:chr m:val="⃗"/>
                                              <m:ctrlPr>
                                                <a:rPr lang="en-US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/>
                                                </a:rPr>
                                                <m:t>𝑄</m:t>
                                              </m:r>
                                            </m:e>
                                          </m:acc>
                                          <m:r>
                                            <a:rPr lang="en-US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/>
                                                </a:rPr>
                                                <m:t>𝑡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/>
                                                </a:rPr>
                                                <m:t>0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FF0000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FF0000"/>
                                          </a:solidFill>
                                          <a:latin typeface="Cambria Math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FF0000"/>
                                          </a:solidFill>
                                          <a:latin typeface="Cambria Math"/>
                                        </a:rPr>
                                        <m:t>0</m:t>
                                      </m:r>
                                    </m:sub>
                                  </m:sSub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1642" y="2411500"/>
                <a:ext cx="5464958" cy="581569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147483" y="3675541"/>
                <a:ext cx="5391989" cy="7933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9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2"/>
                              </a:solidFill>
                              <a:latin typeface="Cambria Math"/>
                            </a:rPr>
                            <m:t>𝑖𝑛𝑐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𝑄</m:t>
                              </m:r>
                            </m:e>
                          </m:acc>
                          <m:r>
                            <a:rPr lang="en-US" b="0" i="1" smtClean="0">
                              <a:latin typeface="Cambria Math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𝑡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  <m:t>→∞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/>
                            </a:rPr>
                            <m:t>𝑖</m:t>
                          </m:r>
                          <m:r>
                            <a:rPr lang="en-US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𝑎𝑡</m:t>
                              </m:r>
                            </m:sub>
                          </m:sSub>
                        </m:sup>
                        <m:e>
                          <m:sSup>
                            <m:sSupPr>
                              <m:ctrlPr>
                                <a:rPr lang="en-US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en-US" dirty="0">
                                  <a:solidFill>
                                    <a:srgbClr val="FF0000"/>
                                  </a:solidFill>
                                </a:rPr>
                                <m:t> 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FF0000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d>
                                        <m:dPr>
                                          <m:begChr m:val="⟨"/>
                                          <m:endChr m:val="⟩"/>
                                          <m:ctrlPr>
                                            <a:rPr lang="en-US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/>
                                                </a:rPr>
                                                <m:t>𝑎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/>
                                                </a:rPr>
                                                <m:t>𝑖𝑛𝑐</m:t>
                                              </m:r>
                                              <m:r>
                                                <a:rPr lang="en-US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/>
                                                </a:rPr>
                                              </m:ctrlPr>
                                            </m:dPr>
                                            <m:e>
                                              <m:acc>
                                                <m:accPr>
                                                  <m:chr m:val="⃗"/>
                                                  <m:ctrlPr>
                                                    <a:rPr lang="en-US" i="1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US" i="1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/>
                                                    </a:rPr>
                                                    <m:t>𝑄</m:t>
                                                  </m:r>
                                                </m:e>
                                              </m:acc>
                                              <m:r>
                                                <a:rPr lang="en-US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/>
                                                </a:rPr>
                                                <m:t>,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/>
                                                    </a:rPr>
                                                    <m:t>𝑡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1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/>
                                                    </a:rPr>
                                                    <m:t>0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d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sub>
                                  </m:sSub>
                                  <m:r>
                                    <m:rPr>
                                      <m:nor/>
                                    </m:rPr>
                                    <a:rPr lang="en-US" dirty="0">
                                      <a:solidFill>
                                        <a:srgbClr val="FF0000"/>
                                      </a:solidFill>
                                    </a:rPr>
                                    <m:t> 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𝐸𝐼𝑆𝐹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𝑄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dirty="0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483" y="3675541"/>
                <a:ext cx="5391989" cy="793359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/>
          <p:cNvCxnSpPr/>
          <p:nvPr/>
        </p:nvCxnSpPr>
        <p:spPr>
          <a:xfrm flipH="1" flipV="1">
            <a:off x="5105400" y="4316500"/>
            <a:ext cx="434072" cy="22860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5562600" y="4430800"/>
            <a:ext cx="3429000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90000"/>
              </a:lnSpc>
              <a:buClr>
                <a:schemeClr val="tx2"/>
              </a:buClr>
              <a:buFont typeface="Courier New" panose="02070309020205020404" pitchFamily="49" charset="0"/>
              <a:buChar char="o"/>
            </a:pPr>
            <a:r>
              <a:rPr lang="en-US" dirty="0" smtClean="0"/>
              <a:t>Fast experiment (&lt;1hour)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 flipH="1" flipV="1">
            <a:off x="6016070" y="3059200"/>
            <a:ext cx="434072" cy="22860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6473270" y="3173500"/>
            <a:ext cx="1680130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90000"/>
              </a:lnSpc>
              <a:buClr>
                <a:schemeClr val="tx2"/>
              </a:buClr>
              <a:buFont typeface="Courier New" panose="02070309020205020404" pitchFamily="49" charset="0"/>
              <a:buChar char="o"/>
            </a:pPr>
            <a:r>
              <a:rPr lang="en-US" dirty="0" smtClean="0"/>
              <a:t>Diffraction</a:t>
            </a:r>
          </a:p>
        </p:txBody>
      </p:sp>
    </p:spTree>
    <p:extLst>
      <p:ext uri="{BB962C8B-B14F-4D97-AF65-F5344CB8AC3E}">
        <p14:creationId xmlns:p14="http://schemas.microsoft.com/office/powerpoint/2010/main" val="266656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200400" y="2286000"/>
            <a:ext cx="1082349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i="1" dirty="0" smtClean="0"/>
              <a:t>coherent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638800" y="2292509"/>
            <a:ext cx="1261885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i="1" dirty="0" smtClean="0"/>
              <a:t>incoherent</a:t>
            </a:r>
          </a:p>
        </p:txBody>
      </p:sp>
      <p:grpSp>
        <p:nvGrpSpPr>
          <p:cNvPr id="29" name="Group 28"/>
          <p:cNvGrpSpPr/>
          <p:nvPr/>
        </p:nvGrpSpPr>
        <p:grpSpPr>
          <a:xfrm>
            <a:off x="685800" y="685800"/>
            <a:ext cx="7696200" cy="1377118"/>
            <a:chOff x="685800" y="762000"/>
            <a:chExt cx="7696200" cy="1377118"/>
          </a:xfrm>
        </p:grpSpPr>
        <p:sp>
          <p:nvSpPr>
            <p:cNvPr id="14" name="TextBox 13"/>
            <p:cNvSpPr txBox="1"/>
            <p:nvPr/>
          </p:nvSpPr>
          <p:spPr>
            <a:xfrm>
              <a:off x="2590800" y="762000"/>
              <a:ext cx="5545108" cy="3416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i="1" dirty="0" smtClean="0"/>
                <a:t>correlation                     intensity                 amplitude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895600" y="991260"/>
              <a:ext cx="5125121" cy="2862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1400" i="1" dirty="0" smtClean="0"/>
                <a:t>real                                          </a:t>
              </a:r>
              <a:r>
                <a:rPr lang="en-US" sz="1400" i="1" dirty="0" err="1" smtClean="0"/>
                <a:t>real</a:t>
              </a:r>
              <a:r>
                <a:rPr lang="en-US" sz="1400" i="1" dirty="0" smtClean="0"/>
                <a:t>                                complex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/>
                <p:cNvSpPr txBox="1"/>
                <p:nvPr/>
              </p:nvSpPr>
              <p:spPr>
                <a:xfrm>
                  <a:off x="951055" y="1371600"/>
                  <a:ext cx="7430945" cy="76751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>
                    <a:lnSpc>
                      <a:spcPct val="90000"/>
                    </a:lnSpc>
                  </a:pPr>
                  <a14:m>
                    <m:oMath xmlns:m="http://schemas.openxmlformats.org/officeDocument/2006/math">
                      <m:r>
                        <a:rPr lang="en-US" sz="2400" b="0" i="1" smtClean="0">
                          <a:latin typeface="Cambria Math"/>
                        </a:rPr>
                        <m:t>𝑋</m:t>
                      </m:r>
                      <m:r>
                        <a:rPr lang="en-US" sz="2400" b="0" i="1" smtClean="0">
                          <a:latin typeface="Cambria Math"/>
                        </a:rPr>
                        <m:t>                      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𝐼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𝑐𝑜h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𝑄</m:t>
                              </m:r>
                            </m:e>
                          </m:acc>
                          <m:r>
                            <a:rPr lang="en-US" sz="2000" i="1">
                              <a:latin typeface="Cambria Math"/>
                            </a:rPr>
                            <m:t>,</m:t>
                          </m:r>
                          <m:r>
                            <a:rPr lang="en-US" sz="2000" i="1">
                              <a:latin typeface="Cambria Math"/>
                            </a:rPr>
                            <m:t>𝑡</m:t>
                          </m:r>
                        </m:e>
                      </m:d>
                    </m:oMath>
                  </a14:m>
                  <a:r>
                    <a:rPr lang="en-US" dirty="0" smtClean="0"/>
                    <a:t>                     </a:t>
                  </a:r>
                  <a14:m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𝑐𝑜h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𝑄</m:t>
                                  </m:r>
                                </m:e>
                              </m:acc>
                              <m:r>
                                <a:rPr lang="en-US" i="1">
                                  <a:latin typeface="Cambria Math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𝑡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                  </m:t>
                      </m:r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𝐴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𝑐𝑜h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𝑄</m:t>
                              </m:r>
                            </m:e>
                          </m:acc>
                          <m:r>
                            <a:rPr lang="en-US" i="1">
                              <a:latin typeface="Cambria Math"/>
                            </a:rPr>
                            <m:t>,</m:t>
                          </m:r>
                          <m:r>
                            <a:rPr lang="en-US" i="1">
                              <a:latin typeface="Cambria Math"/>
                            </a:rPr>
                            <m:t>𝑡</m:t>
                          </m:r>
                        </m:e>
                      </m:d>
                    </m:oMath>
                  </a14:m>
                  <a:endParaRPr lang="en-US" dirty="0" smtClean="0"/>
                </a:p>
                <a:p>
                  <a:pPr>
                    <a:lnSpc>
                      <a:spcPct val="90000"/>
                    </a:lnSpc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𝑛</m:t>
                          </m:r>
                        </m:sub>
                      </m:sSub>
                    </m:oMath>
                  </a14:m>
                  <a:r>
                    <a:rPr lang="en-US" dirty="0" smtClean="0"/>
                    <a:t>                </a:t>
                  </a:r>
                  <a14:m>
                    <m:oMath xmlns:m="http://schemas.openxmlformats.org/officeDocument/2006/math">
                      <m:r>
                        <a:rPr lang="en-US" b="0" i="0" smtClean="0">
                          <a:latin typeface="Cambria Math"/>
                        </a:rPr>
                        <m:t>     </m:t>
                      </m:r>
                      <m:sSup>
                        <m:sSupPr>
                          <m:ctrlPr>
                            <a:rPr lang="en-US" i="1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𝑖𝑛𝑐</m:t>
                                  </m:r>
                                  <m:r>
                                    <a:rPr lang="en-US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,</m:t>
                                  </m:r>
                                  <m:r>
                                    <a:rPr lang="en-US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𝑄</m:t>
                                      </m:r>
                                    </m:e>
                                  </m:acc>
                                  <m:r>
                                    <a:rPr lang="en-US" i="1">
                                      <a:latin typeface="Cambria Math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m:rPr>
                                  <m:nor/>
                                </m:rPr>
                                <a:rPr lang="en-US" dirty="0"/>
                                <m:t> </m:t>
                              </m:r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/>
                            </a:rPr>
                            <m:t>2</m:t>
                          </m:r>
                        </m:sup>
                      </m:sSup>
                    </m:oMath>
                  </a14:m>
                  <a:r>
                    <a:rPr lang="en-US" dirty="0" smtClean="0"/>
                    <a:t>                 </a:t>
                  </a:r>
                  <a14:m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𝑖𝑛𝑐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𝑄</m:t>
                                  </m:r>
                                </m:e>
                              </m:acc>
                              <m:r>
                                <a:rPr lang="en-US" i="1">
                                  <a:latin typeface="Cambria Math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𝑡</m:t>
                              </m:r>
                              <m:r>
                                <a:rPr lang="en-US" i="1">
                                  <a:solidFill>
                                    <a:schemeClr val="tx2"/>
                                  </a:solidFill>
                                  <a:latin typeface="Cambria Math"/>
                                </a:rPr>
                                <m:t> </m:t>
                              </m:r>
                            </m:e>
                          </m:d>
                        </m:e>
                      </m:d>
                    </m:oMath>
                  </a14:m>
                  <a:r>
                    <a:rPr lang="en-US" dirty="0" smtClean="0"/>
                    <a:t>             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𝑎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𝑖𝑛𝑐</m:t>
                          </m:r>
                          <m:r>
                            <a:rPr lang="en-US" i="1">
                              <a:latin typeface="Cambria Math"/>
                            </a:rPr>
                            <m:t>,</m:t>
                          </m:r>
                          <m:r>
                            <a:rPr lang="en-US" i="1">
                              <a:latin typeface="Cambria Math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𝑄</m:t>
                              </m:r>
                            </m:e>
                          </m:acc>
                          <m:r>
                            <a:rPr lang="en-US" i="1">
                              <a:latin typeface="Cambria Math"/>
                            </a:rPr>
                            <m:t>,</m:t>
                          </m:r>
                          <m:r>
                            <a:rPr lang="en-US" i="1">
                              <a:latin typeface="Cambria Math"/>
                            </a:rPr>
                            <m:t>𝑡</m:t>
                          </m:r>
                          <m:r>
                            <a:rPr lang="en-US" i="1">
                              <a:solidFill>
                                <a:schemeClr val="tx2"/>
                              </a:solidFill>
                              <a:latin typeface="Cambria Math"/>
                            </a:rPr>
                            <m:t> </m:t>
                          </m:r>
                        </m:e>
                      </m:d>
                    </m:oMath>
                  </a14:m>
                  <a:endParaRPr lang="en-US" dirty="0" smtClean="0"/>
                </a:p>
              </p:txBody>
            </p:sp>
          </mc:Choice>
          <mc:Fallback xmlns="">
            <p:sp>
              <p:nvSpPr>
                <p:cNvPr id="25" name="TextBox 2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1055" y="1371600"/>
                  <a:ext cx="7430945" cy="767518"/>
                </a:xfrm>
                <a:prstGeom prst="rect">
                  <a:avLst/>
                </a:prstGeom>
                <a:blipFill rotWithShape="1">
                  <a:blip r:embed="rId2"/>
                  <a:stretch>
                    <a:fillRect l="-164" t="-112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7" name="Straight Connector 26"/>
            <p:cNvCxnSpPr/>
            <p:nvPr/>
          </p:nvCxnSpPr>
          <p:spPr>
            <a:xfrm>
              <a:off x="685800" y="1295400"/>
              <a:ext cx="751032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t="18957" r="83760" b="52863"/>
          <a:stretch/>
        </p:blipFill>
        <p:spPr>
          <a:xfrm>
            <a:off x="1511893" y="2755571"/>
            <a:ext cx="1484832" cy="128258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034" t="18957" b="52863"/>
          <a:stretch/>
        </p:blipFill>
        <p:spPr>
          <a:xfrm>
            <a:off x="5093293" y="2755571"/>
            <a:ext cx="2374307" cy="1282581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79" t="18909" r="42431" b="52753"/>
          <a:stretch/>
        </p:blipFill>
        <p:spPr>
          <a:xfrm>
            <a:off x="2883493" y="2755571"/>
            <a:ext cx="2221134" cy="1289760"/>
          </a:xfrm>
          <a:prstGeom prst="rect">
            <a:avLst/>
          </a:prstGeom>
        </p:spPr>
      </p:pic>
      <p:cxnSp>
        <p:nvCxnSpPr>
          <p:cNvPr id="32" name="Straight Connector 31"/>
          <p:cNvCxnSpPr/>
          <p:nvPr/>
        </p:nvCxnSpPr>
        <p:spPr>
          <a:xfrm>
            <a:off x="685800" y="2666552"/>
            <a:ext cx="751032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381000" y="4343400"/>
                <a:ext cx="8225329" cy="15002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b="1" dirty="0" smtClean="0"/>
                  <a:t>Example</a:t>
                </a:r>
                <a:r>
                  <a:rPr lang="en-US" dirty="0" smtClean="0"/>
                  <a:t>: time evolution of the static structure factor under isotropic expansion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𝑋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𝑐𝑜h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𝑄</m:t>
                                  </m:r>
                                </m:e>
                              </m:acc>
                              <m:r>
                                <a:rPr lang="en-US" i="1">
                                  <a:latin typeface="Cambria Math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𝑡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 smtClean="0"/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𝑓𝑞𝑡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𝑋</m:t>
                              </m:r>
                            </m:e>
                          </m:d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b="0" i="1" smtClean="0">
                                  <a:latin typeface="Cambria Math"/>
                                  <a:ea typeface="Cambria Math"/>
                                </a:rPr>
                                <m:t>Ω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𝑄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 smtClean="0"/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4343400"/>
                <a:ext cx="8225329" cy="1500219"/>
              </a:xfrm>
              <a:prstGeom prst="rect">
                <a:avLst/>
              </a:prstGeom>
              <a:blipFill rotWithShape="1">
                <a:blip r:embed="rId4"/>
                <a:stretch>
                  <a:fillRect l="-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017576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Advantages </a:t>
            </a:r>
            <a:r>
              <a:rPr lang="en-US" dirty="0">
                <a:solidFill>
                  <a:schemeClr val="tx1"/>
                </a:solidFill>
              </a:rPr>
              <a:t>and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Disadvantages</a:t>
            </a:r>
            <a:r>
              <a:rPr lang="en-US" dirty="0"/>
              <a:t>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28600" y="1002587"/>
            <a:ext cx="3666388" cy="11144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Clr>
                <a:schemeClr val="tx2"/>
              </a:buClr>
              <a:buFont typeface="Wingdings" panose="05000000000000000000" pitchFamily="2" charset="2"/>
              <a:buChar char="q"/>
            </a:pPr>
            <a:r>
              <a:rPr lang="en-US" dirty="0" smtClean="0"/>
              <a:t>Linearly scale up to 7000 cores</a:t>
            </a:r>
          </a:p>
          <a:p>
            <a:pPr marL="285750" indent="-285750">
              <a:lnSpc>
                <a:spcPct val="200000"/>
              </a:lnSpc>
              <a:buClr>
                <a:schemeClr val="tx2"/>
              </a:buClr>
              <a:buFont typeface="Wingdings" panose="05000000000000000000" pitchFamily="2" charset="2"/>
              <a:buChar char="q"/>
            </a:pPr>
            <a:r>
              <a:rPr lang="en-US" dirty="0" smtClean="0"/>
              <a:t>Handles millions of atoms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354936" y="990600"/>
            <a:ext cx="456567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Clr>
                <a:srgbClr val="FF0000"/>
              </a:buClr>
              <a:buFont typeface="Wingdings" panose="05000000000000000000" pitchFamily="2" charset="2"/>
              <a:buChar char="q"/>
            </a:pPr>
            <a:r>
              <a:rPr lang="en-US" dirty="0" smtClean="0"/>
              <a:t>Not for windows computers</a:t>
            </a:r>
          </a:p>
          <a:p>
            <a:pPr lvl="1">
              <a:lnSpc>
                <a:spcPct val="200000"/>
              </a:lnSpc>
              <a:buClr>
                <a:srgbClr val="FF0000"/>
              </a:buClr>
            </a:pPr>
            <a:r>
              <a:rPr lang="en-US" dirty="0" smtClean="0">
                <a:sym typeface="Wingdings" panose="05000000000000000000" pitchFamily="2" charset="2"/>
              </a:rPr>
              <a:t> However </a:t>
            </a:r>
            <a:r>
              <a:rPr lang="en-US" dirty="0" err="1" smtClean="0">
                <a:sym typeface="Wingdings" panose="05000000000000000000" pitchFamily="2" charset="2"/>
              </a:rPr>
              <a:t>cygwin</a:t>
            </a:r>
            <a:r>
              <a:rPr lang="en-US" dirty="0" smtClean="0">
                <a:sym typeface="Wingdings" panose="05000000000000000000" pitchFamily="2" charset="2"/>
              </a:rPr>
              <a:t>, or virtual machine</a:t>
            </a:r>
            <a:endParaRPr lang="en-US" dirty="0" smtClean="0"/>
          </a:p>
          <a:p>
            <a:pPr marL="285750" indent="-285750">
              <a:lnSpc>
                <a:spcPct val="200000"/>
              </a:lnSpc>
              <a:buClr>
                <a:srgbClr val="FF0000"/>
              </a:buClr>
              <a:buFont typeface="Wingdings" panose="05000000000000000000" pitchFamily="2" charset="2"/>
              <a:buChar char="q"/>
            </a:pPr>
            <a:r>
              <a:rPr lang="en-US" dirty="0" smtClean="0"/>
              <a:t>Not easy to install</a:t>
            </a:r>
          </a:p>
          <a:p>
            <a:pPr marL="285750" indent="-285750">
              <a:lnSpc>
                <a:spcPct val="200000"/>
              </a:lnSpc>
              <a:buClr>
                <a:srgbClr val="FF0000"/>
              </a:buClr>
              <a:buFont typeface="Wingdings" panose="05000000000000000000" pitchFamily="2" charset="2"/>
              <a:buChar char="q"/>
            </a:pPr>
            <a:r>
              <a:rPr lang="en-US" dirty="0"/>
              <a:t>Input configuration file, no </a:t>
            </a:r>
            <a:r>
              <a:rPr lang="en-US" dirty="0" smtClean="0"/>
              <a:t>GUI </a:t>
            </a:r>
            <a:r>
              <a:rPr lang="en-US" b="1" dirty="0" smtClean="0"/>
              <a:t>?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7736631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Input Options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838200" y="1905000"/>
                <a:ext cx="7215437" cy="41121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200000"/>
                  </a:lnSpc>
                  <a:buClr>
                    <a:schemeClr val="tx2"/>
                  </a:buClr>
                </a:pPr>
                <a:r>
                  <a:rPr lang="en-US" b="1" dirty="0" smtClean="0"/>
                  <a:t>Some features:</a:t>
                </a:r>
              </a:p>
              <a:p>
                <a:pPr marL="285750" indent="-285750">
                  <a:lnSpc>
                    <a:spcPct val="200000"/>
                  </a:lnSpc>
                  <a:buClr>
                    <a:schemeClr val="tx2"/>
                  </a:buClr>
                  <a:buFont typeface="Wingdings" panose="05000000000000000000" pitchFamily="2" charset="2"/>
                  <a:buChar char="q"/>
                </a:pPr>
                <a:r>
                  <a:rPr lang="en-US" dirty="0" smtClean="0"/>
                  <a:t>Database of atomic structure factors</a:t>
                </a:r>
              </a:p>
              <a:p>
                <a:pPr marL="285750" indent="-285750">
                  <a:lnSpc>
                    <a:spcPct val="200000"/>
                  </a:lnSpc>
                  <a:buClr>
                    <a:schemeClr val="tx2"/>
                  </a:buClr>
                  <a:buFont typeface="Wingdings" panose="05000000000000000000" pitchFamily="2" charset="2"/>
                  <a:buChar char="q"/>
                </a:pPr>
                <a:r>
                  <a:rPr lang="en-US" dirty="0" smtClean="0"/>
                  <a:t>Atom selection</a:t>
                </a:r>
              </a:p>
              <a:p>
                <a:pPr marL="285750" indent="-285750">
                  <a:lnSpc>
                    <a:spcPct val="200000"/>
                  </a:lnSpc>
                  <a:buClr>
                    <a:schemeClr val="tx2"/>
                  </a:buClr>
                  <a:buFont typeface="Wingdings" panose="05000000000000000000" pitchFamily="2" charset="2"/>
                  <a:buChar char="q"/>
                </a:pPr>
                <a:r>
                  <a:rPr lang="en-US" dirty="0" smtClean="0"/>
                  <a:t>Configuration selection</a:t>
                </a:r>
              </a:p>
              <a:p>
                <a:pPr marL="285750" indent="-285750">
                  <a:lnSpc>
                    <a:spcPct val="200000"/>
                  </a:lnSpc>
                  <a:buClr>
                    <a:schemeClr val="tx2"/>
                  </a:buClr>
                  <a:buFont typeface="Wingdings" panose="05000000000000000000" pitchFamily="2" charset="2"/>
                  <a:buChar char="q"/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>
                            <a:latin typeface="Cambria Math"/>
                          </a:rPr>
                        </m:ctrlPr>
                      </m:accPr>
                      <m:e>
                        <m:r>
                          <a:rPr lang="en-US" i="1">
                            <a:latin typeface="Cambria Math"/>
                          </a:rPr>
                          <m:t>𝑄</m:t>
                        </m:r>
                      </m:e>
                    </m:acc>
                    <m:r>
                      <a:rPr lang="en-US" i="1">
                        <a:latin typeface="Cambria Math"/>
                      </a:rPr>
                      <m:t> </m:t>
                    </m:r>
                  </m:oMath>
                </a14:m>
                <a:r>
                  <a:rPr lang="en-US" dirty="0" smtClean="0"/>
                  <a:t> vector selection</a:t>
                </a:r>
              </a:p>
              <a:p>
                <a:pPr marL="285750" indent="-285750">
                  <a:lnSpc>
                    <a:spcPct val="200000"/>
                  </a:lnSpc>
                  <a:buClr>
                    <a:schemeClr val="tx2"/>
                  </a:buClr>
                  <a:buFont typeface="Wingdings" panose="05000000000000000000" pitchFamily="2" charset="2"/>
                  <a:buChar char="q"/>
                </a:pPr>
                <a:r>
                  <a:rPr lang="en-US" dirty="0" smtClean="0"/>
                  <a:t>Averages in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 smtClean="0">
                            <a:latin typeface="Cambria Math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/>
                          </a:rPr>
                          <m:t>𝑄</m:t>
                        </m:r>
                      </m:e>
                    </m:acc>
                  </m:oMath>
                </a14:m>
                <a:r>
                  <a:rPr lang="en-US" dirty="0" smtClean="0"/>
                  <a:t> space</a:t>
                </a:r>
              </a:p>
              <a:p>
                <a:pPr>
                  <a:lnSpc>
                    <a:spcPct val="200000"/>
                  </a:lnSpc>
                  <a:buClr>
                    <a:schemeClr val="tx2"/>
                  </a:buClr>
                </a:pPr>
                <a:r>
                  <a:rPr lang="en-US" dirty="0" smtClean="0">
                    <a:solidFill>
                      <a:srgbClr val="FF0000"/>
                    </a:solidFill>
                  </a:rPr>
                  <a:t>Reference: </a:t>
                </a:r>
                <a:r>
                  <a:rPr lang="en-US" dirty="0" err="1" smtClean="0"/>
                  <a:t>Github</a:t>
                </a:r>
                <a:r>
                  <a:rPr lang="en-US" dirty="0" smtClean="0"/>
                  <a:t> </a:t>
                </a:r>
                <a:r>
                  <a:rPr lang="en-US" dirty="0" smtClean="0">
                    <a:sym typeface="Wingdings" panose="05000000000000000000" pitchFamily="2" charset="2"/>
                  </a:rPr>
                  <a:t> </a:t>
                </a:r>
                <a:r>
                  <a:rPr lang="en-US" dirty="0" err="1" smtClean="0">
                    <a:sym typeface="Wingdings" panose="05000000000000000000" pitchFamily="2" charset="2"/>
                  </a:rPr>
                  <a:t>Sassena</a:t>
                </a:r>
                <a:r>
                  <a:rPr lang="en-US" dirty="0">
                    <a:sym typeface="Wingdings" panose="05000000000000000000" pitchFamily="2" charset="2"/>
                  </a:rPr>
                  <a:t>  reference_input_configurations.pdf</a:t>
                </a:r>
                <a:endParaRPr lang="en-US" dirty="0" smtClean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905000"/>
                <a:ext cx="7215437" cy="4112151"/>
              </a:xfrm>
              <a:prstGeom prst="rect">
                <a:avLst/>
              </a:prstGeom>
              <a:blipFill rotWithShape="1">
                <a:blip r:embed="rId2"/>
                <a:stretch>
                  <a:fillRect l="-7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238570" y="800606"/>
            <a:ext cx="605588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tx2"/>
              </a:buClr>
              <a:buFont typeface="Wingdings" panose="05000000000000000000" pitchFamily="2" charset="2"/>
              <a:buChar char="q"/>
            </a:pPr>
            <a:r>
              <a:rPr lang="en-US" dirty="0" smtClean="0"/>
              <a:t>All input options are specified in a </a:t>
            </a:r>
            <a:r>
              <a:rPr lang="en-US" b="1" dirty="0" smtClean="0"/>
              <a:t>single file</a:t>
            </a:r>
          </a:p>
          <a:p>
            <a:pPr marL="282575">
              <a:lnSpc>
                <a:spcPct val="150000"/>
              </a:lnSpc>
              <a:buClr>
                <a:schemeClr val="tx2"/>
              </a:buClr>
            </a:pPr>
            <a:r>
              <a:rPr lang="en-US" dirty="0"/>
              <a:t>Walkthrough: </a:t>
            </a:r>
            <a:r>
              <a:rPr lang="en-US" dirty="0" err="1"/>
              <a:t>Github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 err="1">
                <a:sym typeface="Wingdings" panose="05000000000000000000" pitchFamily="2" charset="2"/>
              </a:rPr>
              <a:t>sassena</a:t>
            </a:r>
            <a:r>
              <a:rPr lang="en-US" dirty="0">
                <a:sym typeface="Wingdings" panose="05000000000000000000" pitchFamily="2" charset="2"/>
              </a:rPr>
              <a:t>  </a:t>
            </a:r>
            <a:r>
              <a:rPr lang="en-US" dirty="0" smtClean="0"/>
              <a:t>input_example.xml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505545"/>
      </p:ext>
    </p:extLst>
  </p:cSld>
  <p:clrMapOvr>
    <a:masterClrMapping/>
  </p:clrMapOvr>
</p:sld>
</file>

<file path=ppt/theme/theme1.xml><?xml version="1.0" encoding="utf-8"?>
<a:theme xmlns:a="http://schemas.openxmlformats.org/drawingml/2006/main" name="Powerpoint-Template_HFIR-SNS">
  <a:themeElements>
    <a:clrScheme name="ORNL Corporate Color Palette FINAL">
      <a:dk1>
        <a:sysClr val="windowText" lastClr="000000"/>
      </a:dk1>
      <a:lt1>
        <a:sysClr val="window" lastClr="FFFFFF"/>
      </a:lt1>
      <a:dk2>
        <a:srgbClr val="18783D"/>
      </a:dk2>
      <a:lt2>
        <a:srgbClr val="FFFFFF"/>
      </a:lt2>
      <a:accent1>
        <a:srgbClr val="2A6EBB"/>
      </a:accent1>
      <a:accent2>
        <a:srgbClr val="69BE28"/>
      </a:accent2>
      <a:accent3>
        <a:srgbClr val="E37222"/>
      </a:accent3>
      <a:accent4>
        <a:srgbClr val="3CB6CE"/>
      </a:accent4>
      <a:accent5>
        <a:srgbClr val="983222"/>
      </a:accent5>
      <a:accent6>
        <a:srgbClr val="FECB00"/>
      </a:accent6>
      <a:hlink>
        <a:srgbClr val="2A6EBB"/>
      </a:hlink>
      <a:folHlink>
        <a:srgbClr val="207C47"/>
      </a:folHlink>
    </a:clrScheme>
    <a:fontScheme name="ORNL 2013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riel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60000"/>
              </a:schemeClr>
            </a:gs>
            <a:gs pos="30000">
              <a:schemeClr val="phClr">
                <a:tint val="38000"/>
                <a:satMod val="260000"/>
              </a:schemeClr>
            </a:gs>
            <a:gs pos="75000">
              <a:schemeClr val="phClr">
                <a:tint val="55000"/>
                <a:satMod val="255000"/>
              </a:schemeClr>
            </a:gs>
            <a:gs pos="100000">
              <a:schemeClr val="phClr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gradFill rotWithShape="1">
          <a:gsLst>
            <a:gs pos="0">
              <a:schemeClr val="phClr">
                <a:shade val="63000"/>
                <a:satMod val="165000"/>
              </a:schemeClr>
            </a:gs>
            <a:gs pos="30000">
              <a:schemeClr val="phClr">
                <a:shade val="58000"/>
                <a:satMod val="165000"/>
              </a:schemeClr>
            </a:gs>
            <a:gs pos="75000">
              <a:schemeClr val="phClr">
                <a:shade val="30000"/>
                <a:satMod val="175000"/>
              </a:schemeClr>
            </a:gs>
            <a:gs pos="100000">
              <a:schemeClr val="phClr"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</a:fillStyleLst>
      <a:lnStyleLst>
        <a:ln w="12700" cap="flat" cmpd="sng" algn="ctr">
          <a:solidFill>
            <a:schemeClr val="phClr">
              <a:shade val="70000"/>
              <a:satMod val="15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bevelT w="47625" h="69850"/>
            <a:contourClr>
              <a:schemeClr val="lt1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>
          <a:solidFill>
            <a:schemeClr val="accent1"/>
          </a:solidFill>
        </a:ln>
        <a:effectLst/>
        <a:scene3d>
          <a:camera prst="orthographicFront">
            <a:rot lat="0" lon="0" rev="0"/>
          </a:camera>
          <a:lightRig rig="balanced" dir="t">
            <a:rot lat="0" lon="0" rev="0"/>
          </a:lightRig>
        </a:scene3d>
        <a:sp3d>
          <a:contourClr>
            <a:schemeClr val="lt1"/>
          </a:contourClr>
        </a:sp3d>
      </a:spPr>
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lnSpc>
            <a:spcPct val="90000"/>
          </a:lnSpc>
          <a:defRPr dirty="0" smtClean="0">
            <a:solidFill>
              <a:schemeClr val="tx1"/>
            </a:solidFill>
          </a:defRPr>
        </a:defPPr>
      </a:lstStyle>
      <a:style>
        <a:lnRef idx="0">
          <a:schemeClr val="accent1"/>
        </a:lnRef>
        <a:fillRef idx="3">
          <a:schemeClr val="accent1"/>
        </a:fillRef>
        <a:effectRef idx="3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 algn="ctr">
          <a:lnSpc>
            <a:spcPct val="90000"/>
          </a:lnSpc>
          <a:defRPr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975B17BC858B94FAA5409F11FF9B884" ma:contentTypeVersion="0" ma:contentTypeDescription="Create a new document." ma:contentTypeScope="" ma:versionID="ba30602e445ba7bd833ef2f532e4a594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c64490b4aec6201516c3a874156f37b2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F50F8B6-4A11-4B4C-906E-532188B822D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EF913069-075D-49F7-AF90-34940D148085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998F7A50-2969-4387-8ABB-A3555854BC0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Powerpoint-Template_HFIR-SNS.potx</Template>
  <TotalTime>3600</TotalTime>
  <Words>1166</Words>
  <Application>Microsoft Office PowerPoint</Application>
  <PresentationFormat>On-screen Show (4:3)</PresentationFormat>
  <Paragraphs>117</Paragraphs>
  <Slides>18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Powerpoint-Template_HFIR-SNS</vt:lpstr>
      <vt:lpstr>Computing Scattering Intensities with Sassena </vt:lpstr>
      <vt:lpstr>What is                       ?</vt:lpstr>
      <vt:lpstr>Contents</vt:lpstr>
      <vt:lpstr>Coherent Scattering</vt:lpstr>
      <vt:lpstr>Incoherent scattering</vt:lpstr>
      <vt:lpstr>Long Time Value </vt:lpstr>
      <vt:lpstr>Summary</vt:lpstr>
      <vt:lpstr>Advantages and Disadvantages </vt:lpstr>
      <vt:lpstr>Input Options</vt:lpstr>
      <vt:lpstr>Input Options</vt:lpstr>
      <vt:lpstr>Sample Section</vt:lpstr>
      <vt:lpstr>Stager Section</vt:lpstr>
      <vt:lpstr>Scattering Section</vt:lpstr>
      <vt:lpstr>Scattering.Vectors</vt:lpstr>
      <vt:lpstr>Scattering.average</vt:lpstr>
      <vt:lpstr>Scattering.signal</vt:lpstr>
      <vt:lpstr>Reference and Guide</vt:lpstr>
      <vt:lpstr>PowerPoint Presentation</vt:lpstr>
    </vt:vector>
  </TitlesOfParts>
  <Company>ORNL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Roy, Donna Jo</dc:creator>
  <cp:lastModifiedBy>Borreguero Calvo, Jose M.</cp:lastModifiedBy>
  <cp:revision>94</cp:revision>
  <dcterms:created xsi:type="dcterms:W3CDTF">2014-04-28T13:33:12Z</dcterms:created>
  <dcterms:modified xsi:type="dcterms:W3CDTF">2015-10-13T22:09:18Z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0x0101003975B17BC858B94FAA5409F11FF9B884</vt:lpwstr>
  </property>
</Properties>
</file>